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4.xml" ContentType="application/inkml+xml"/>
  <Override PartName="/ppt/notesSlides/notesSlide10.xml" ContentType="application/vnd.openxmlformats-officedocument.presentationml.notesSlide+xml"/>
  <Override PartName="/ppt/ink/ink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6"/>
  </p:notesMasterIdLst>
  <p:sldIdLst>
    <p:sldId id="256" r:id="rId2"/>
    <p:sldId id="277" r:id="rId3"/>
    <p:sldId id="278" r:id="rId4"/>
    <p:sldId id="279" r:id="rId5"/>
    <p:sldId id="295" r:id="rId6"/>
    <p:sldId id="282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4" r:id="rId15"/>
    <p:sldId id="260" r:id="rId16"/>
    <p:sldId id="280" r:id="rId17"/>
    <p:sldId id="281" r:id="rId18"/>
    <p:sldId id="283" r:id="rId19"/>
    <p:sldId id="259" r:id="rId20"/>
    <p:sldId id="276" r:id="rId21"/>
    <p:sldId id="257" r:id="rId22"/>
    <p:sldId id="292" r:id="rId23"/>
    <p:sldId id="293" r:id="rId24"/>
    <p:sldId id="261" r:id="rId25"/>
    <p:sldId id="268" r:id="rId26"/>
    <p:sldId id="270" r:id="rId27"/>
    <p:sldId id="258" r:id="rId28"/>
    <p:sldId id="271" r:id="rId29"/>
    <p:sldId id="266" r:id="rId30"/>
    <p:sldId id="272" r:id="rId31"/>
    <p:sldId id="273" r:id="rId32"/>
    <p:sldId id="274" r:id="rId33"/>
    <p:sldId id="275" r:id="rId34"/>
    <p:sldId id="26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8560"/>
  </p:normalViewPr>
  <p:slideViewPr>
    <p:cSldViewPr snapToGrid="0">
      <p:cViewPr varScale="1">
        <p:scale>
          <a:sx n="85" d="100"/>
          <a:sy n="85" d="100"/>
        </p:scale>
        <p:origin x="1592" y="176"/>
      </p:cViewPr>
      <p:guideLst/>
    </p:cSldViewPr>
  </p:slideViewPr>
  <p:notesTextViewPr>
    <p:cViewPr>
      <p:scale>
        <a:sx n="90" d="100"/>
        <a:sy n="9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9T16:52:58.3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3755 15370 19381,'-9'6'0,"-21"-2"969,-6-2 1,-7-1-970,-2-1 0,-4 0 0,-2 0 0,2 0 0,-2 0 0,-2 0 0,-1 0-381,-7 0 0,-1 0 0,-2 0 1,1 0 380,-1 0 0,-1 0 0,1 0 0,1 0 0,7-1 0,0 1 0,2-1 0,1 0 266,-8-1 0,2-2 0,4-1-266,-10-3 0,6-3 626,13-3 0,4-3-626,4-4 0,2-2 119,3-3 1,1-3-120,-2-6 0,-1-2 0,-2-4 0,0-2 0,9 9 0,-1-2 0,1 0 473,-1-3 0,-1-1 0,1-2-473,0-4 0,0-1 0,1-2 0,-2-6 0,1-3 0,1-1-470,6 9 1,1-1 0,-1-2 0,1 0 469,3 5 0,1 1 0,-1-2 0,1-3 0,1-5 0,3 7 0,0-5 0,0-2 0,0-3 0,0-2 0,1-1 0,1 0 0,1 1 0,0 0 0,1 0 0,1-1 0,1 0 0,0-1 0,1 0 0,0 0 0,1 0 0,-1 0 0,0-1-406,0 5 1,-1 0-1,0-2 1,0 1-1,1-1 1,0 1-1,0 1 1,1 0-1,1 1 1,1 1 405,1-6 0,1 0 0,0 0 0,2 1 0,0 2 0,1 2 0,1 3 0,-1 3 0,3-18 0,1 7 0,0 3 0,2 0-268,1 5 0,1 2 0,0 1 0,2-1 268,0 0 0,1 0 0,1 0 0,0 1 0,0-2 0,2 1 0,-1-1 0,1 1 0,0 0 0,0-1 0,0 1 0,1 0 0,-1 2 0,1 0 0,-1 1 0,2 1-30,5-11 1,0 2-1,2 2 30,-2 7 0,1 1 0,2 3 0,1 1 0,1 1 0,3 3 0,1 1 0,2 3 0,1 1 0,3 2 0,1 1 0,2 2 0,2 0 0,2 1 0,0 2 0,3 1 0,1 2 0,2 1 0,1 1 0,2 1 0,0 1 0,2 2 0,1 2 0,0 1 0,1 1 0,1 3 0,-1 1 0,1 2 0,-1 1 0,1 2 0,-1 1 0,1 1 0,-1 2 0,-1 2 0,0 3 0,0 3 0,0 3 0,0 5 0,-1 2 0,-1 5 0,0 3 0,2 7 0,-11-1 0,2 6 0,0 2 0,0 2 0,-4-3 0,1 1 0,-3-1 0,-1 1 0,2 3 65,-1 0 1,1 2 0,1 1 0,-2 0 0,-4-3-66,-4 0 0,-2-2 0,-3-1 0,0 2 0,1 2 0,-1 0 0,-1 0 0,-1 2 0,0 0 0,0 1 0,-2 1 0,0 5 0,0 4 0,-1 6 0,0 2 0,-2 0 0,-2-4 0,-1 0 0,-2-3 0,-1 1 0,-1 2 0,0 0 0,0 2 0,-1 2 0,-2-2 0,-2-4 0,-2 12 0,-4-5 0,-1 0 0,1 1 0,-2-2 0,-1 1 938,-1 0 1,-3 0 0,-1 0-939,-2-1 0,-2 0 0,-3 0 0,-2-2 0,-2 1 0,-3-2 0,-2 1 0,-3-1 0,-2 0 0,0-2 0,-2 0 0,0-1 0,-2 3 0,0 0 0,0 0 0,7-15 0,0 1 0,0-1 0,0 1 0,-1 0 0,1 0 0,0 1 0,-1 0 0,1 0 0,-1 1 0,1 0 0,-1 0 0,0 1 0,-1 1 0,1-1 0,-1 0-8,-1 2 1,-1 0-1,0 0 1,0-1 7,0-1 0,0-1 0,0 0 0,-1 0 0,-1 1 0,-1 0 0,1-1 0,-1-1 0,0-1 0,1-1 0,-1-1 0,0 0 0,-7 11 0,-1 0 0,1-2 1,1-2 1,0-1 0,0-2-2,2-4 0,-1-1 0,1-1 0,-1-1 0,-1-1 0,0-2 0,1-2 0,-1-2 0,-1-1 390,1-1 1,-1-1 0,-1-1-391,-14 9 0,-1-3 0,4-4 0,-1-2 531,2-2 0,-1-2-531,4-4 0,0-2 782,3-3 0,1-1-782,2-2 0,1-2 429,3-1 1,1-1-430,-24 4 386,12-6-386,16-4 0,18-4 0,6 0 0,7 0 0</inkml:trace>
  <inkml:trace contextRef="#ctx0" brushRef="#br0" timeOffset="23164">11398 13235 24575,'0'-14'0,"0"-2"0,0-4 0,0-1 0,3 2 0,1-1 0,2 0 0,1-1 0,0-2 0,1 1 0,0 1 0,2 1 0,0-1 0,0 0 0,0-2 0,1 1 0,-1-1 0,-1 1 0,0 0 0,-1-1 0,-1 3 0,-1 1 0,0 0 0,0 0 0,0 1 0,-1 2 0,0 0 0,0 1 0,0 0 0,0 1 0,-1 3 0,-1-2 0,0 6 0,0-4 0,-1 5 0,0 0 0,-1-1 0,2 0 0,0 1 0,0-2 0,0 1 0,-1 0 0,1 0 0,-1 1 0,1 0 0,-1-2 0,1 4 0,0-5 0,0 5 0,-1-6 0,0 2 0,2-2 0,-3 4 0,2-1 0,-3 6 0,0 0 0</inkml:trace>
  <inkml:trace contextRef="#ctx0" brushRef="#br0" timeOffset="35100">20156 5533 14028,'-9'0'0,"-4"0"4330,-17 0-4330,-9 0 1828,-8-5-1828,1-6 1000,13-6-1000,11-8 3389,13-1-3389,6-2 0,3-3 0,0 3 0,0-2 0,0 1 0,0-3 0,0-3 0,0 0 0,0 1 0,4 2 0,3 4 0,7 2 0,5 3 0,26-3 0,-2 9 0,-11 7 0,3 2 0,24 1 0,-19 5 0,-1 0 0,15 0 0,6 4 0,-30 9 0,-5 11 0,-2 13 0,-3 8 0,-5 2 0,-5-2 0,-5-4 0,-4-4 0,-1-3 0,-7-5 0,-8-4 0,-4-7 0,0-6 0,8-5 0,8-3 0</inkml:trace>
  <inkml:trace contextRef="#ctx0" brushRef="#br0" timeOffset="36966">28434 5610 19572,'-7'-4'0,"-7"3"2326,-21-1-2326,-28 2 425,22 1 1,-2-2-426,-3-1 0,-1-3 220,2-1 1,2-4-221,6-1 0,3-2 1385,-23-18-1385,17 0 0,13 0 0,8-2 0,8-6 0,5-7 0,4-1 0,3 1 0,3 5 0,8 4 0,10 1 0,9-1 0,6 2 0,3 2 0,3 3 0,2 5 0,4 5 0,10 7 0,6 7 0,-29 4 0,0 2 0,0 2 0,0 3 0,0 5 0,-1 4 0,0 5 0,-2 5 0,1 5 0,-3 3 0,0 4 0,-3 2 0,-3 0 0,-2 1 0,-3 0 0,-3 1 0,-3-2 0,-1 1 0,-4-3 0,-1-1 0,2 30 0,-5-10 0,-4-11 0,-3-13 0,-6-9 0,-5-8 0,-7-3 0,-1-4 0,2-4 0,4-1 0,7-2 0,4 0 0</inkml:trace>
  <inkml:trace contextRef="#ctx0" brushRef="#br0" timeOffset="38797">28253 5687 24575,'12'0'0,"6"0"0,6 0 0,2 0 0,1-3 0,-2-6 0,-2-5 0,-3-4 0,-5 0 0,-2 1 0,0 3 0,-2 0 0,-1 3 0,-1 1 0,-2 0 0,2-2 0,-3 0 0,2-1 0,-3 3 0,-1-1 0,0-2 0,1-7 0,0 4 0,0-3 0,0 7 0,-3 4 0,3 1 0,-3 3 0,0 2 0,1 0 0,0-1 0,0-2 0,-2-4 0,2-3 0,0 1 0,0-4 0,1 8 0,-3-1 0,-1 6 0,0 1 0</inkml:trace>
  <inkml:trace contextRef="#ctx0" brushRef="#br0" timeOffset="641786">32312 4552 24575,'-23'0'0,"-18"0"0,-15 0 0,21 0 0,-1 0 0,-2 0 0,1 0 0,-1 0 0,0 0 0,0 0 0,1 0 0,-28 0 0,5 0 0,11 0 0,5 0 0,4 0 0,8 0 0,4 0 0,7 0 0,4 0 0,3 0 0,4 0 0,2 0 0,2 0 0,1 0 0,0 0 0,-5 0 0,-8-2 0,-6 0 0,-4-1 0,4-1 0,12 2 0,5 1 0</inkml:trace>
  <inkml:trace contextRef="#ctx0" brushRef="#br0" timeOffset="642552">32727 7962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9T17:17:04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18243 8118 24575,'0'0'0</inkml:trace>
  <inkml:trace contextRef="#ctx0" brushRef="#br0" timeOffset="1818">4871 18975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9T17:20:51.1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18480 15517 24575,'0'0'0</inkml:trace>
  <inkml:trace contextRef="#ctx0" brushRef="#br0" timeOffset="21579">17033 16362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9T16:44:51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4543 10247 24575,'12'3'0,"20"0"0,27-3 0,-19 0 0,4 0 0,6 0 0,2 0 0,-1 0 0,1 0 0,-2 0 0,-2 0 0,-4 0 0,0 0 0,5 0 0,-1 0 0,-14 0 0,-1 0 0,8 0 0,-2 0 0,13 0 0,-3 3 0,-2 2 0,-9 3 0,-8 1 0,-19-4 0,-6-1 0,-8-4 0,1 0 0</inkml:trace>
  <inkml:trace contextRef="#ctx0" brushRef="#br0" timeOffset="1129">5766 10012 24575,'0'21'0,"0"6"0,0 9 0,0 1 0,0 0 0,0-11 0,0-5 0,0-7 0,0-5 0,0-1 0,0 0 0,0 4 0,0 3 0,0 3 0,0 1 0,0 2 0,0 0 0,0 4 0,0 2 0,0 1 0,0 0 0,0-5 0,0-5 0,0-4 0,0-1 0,0-1 0,0 1 0,0-1 0,0 2 0,0-5 0,0-2 0,0-6 0</inkml:trace>
  <inkml:trace contextRef="#ctx0" brushRef="#br0" timeOffset="2863">5786 10119 24575,'0'16'0,"4"2"0,5 0 0,3 0 0,5-3 0,-1-2 0,-1-3 0,-1-2 0,-2-3 0,0-1 0,3-1 0,-1 1 0,2-1 0,2 0 0,1 0 0,1-1 0,1-1 0,2-1 0,0 0 0,0 0 0,-3 0 0,-3 0 0,-3 0 0,-4 0 0,-1 1 0,-3 1 0,-1 2 0,-1 3 0,-1 5 0,-2 6 0,-1 9 0,0 5 0,0 5 0,0-5 0,-4-4 0,-3-5 0,-6-5 0,-4-2 0,-3-4 0,-1-4 0,-1-3 0,-4-2 0,-2-1 0,-3-2 0,-5 0 0,0 0 0,0 0 0,4 0 0,5-3 0,4-2 0,5-2 0,1-3 0,4 1 0,1-1 0,6 4 0,1 0 0</inkml:trace>
  <inkml:trace contextRef="#ctx0" brushRef="#br0" timeOffset="3630">6022 10594 24575,'4'10'0,"4"5"0,4 4 0,3 1 0,-5-5 0,-4-7 0,-5-5 0</inkml:trace>
  <inkml:trace contextRef="#ctx0" brushRef="#br0" timeOffset="5929">6492 10298 24575,'23'0'0,"2"0"0,7 0 0,7 0 0,2 0 0,3 0 0,-4 0 0,-5 0 0,-4 1 0,-1 2 0,0 6 0,0 7 0,-2 3 0,-4-1 0,-5-2 0,-6-3 0,-6-1 0,-4 2 0,-2 2 0,-4 3 0,-5 1 0,-7 0 0,-6 4 0,-3 4 0,-3 7 0,-2 4 0,-2-2 0,-3-4 0,2-7 0,0-5 0,5-5 0,2-5 0,2-4 0,3-3 0,1-2 0,5-2 0,4 0 0,5 0 0,32-4 0,20-3 0,-6 2 0,4-1 0,6-1 0,2 1 0,2 0 0,0 1 0,-5 1 0,-1 0 0,-7 1 0,-4 1 0,15 0 0,-21 2 0,-18 0 0,-7 0 0</inkml:trace>
  <inkml:trace contextRef="#ctx0" brushRef="#br0" timeOffset="7598">8719 6435 24575,'0'18'0,"0"6"0,0 7 0,0 4 0,0 0 0,0-7 0,0-8 0,0-6 0,0-3 0,0 1 0,0 0 0,0 1 0,0-1 0,0 0 0,0 0 0,0-1 0,0 0 0,0 1 0,0-4 0,-1 1 0,1-7 0,-2-1 0</inkml:trace>
  <inkml:trace contextRef="#ctx0" brushRef="#br0" timeOffset="8446">8710 6097 24575,'-8'1'0,"1"1"0,2 0 0,0 1 0,2 0 0,-4 0 0,-1 0 0,-2 2 0,-4 1 0,0 0 0,3 1 0,2 1 0,1 2 0,-3 4 0,3-6 0,0 0 0,6-8 0,2 0 0</inkml:trace>
  <inkml:trace contextRef="#ctx0" brushRef="#br0" timeOffset="10228">5881 12255 24575,'0'12'0,"0"19"0,0 33 0,0-19 0,0 4 0,0 8 0,0 2 0,0 0 0,0 0 0,0-6 0,0-3 0,0-8 0,0-2 0,0 20 0,0-31 0,0-13 0,0-14 0</inkml:trace>
  <inkml:trace contextRef="#ctx0" brushRef="#br0" timeOffset="11762">6016 11812 24575,'-8'-1'0,"-9"13"0,-11 10 0,-10 11 0,-5 6 0,4-7 0,8-6 0,14-9 0,9-9 0,6-4 0</inkml:trace>
  <inkml:trace contextRef="#ctx0" brushRef="#br0" timeOffset="13213">1089 8615 24575,'11'0'0,"1"0"0,2 0 0,-1 0 0,3 0 0,2 0 0,7 0 0,7 0 0,4 0 0,-1 1 0,-9 2 0,-6 3 0,-12-1 0,-2 2 0,-6-1 0,-2 1 0,-3 0 0,-3-1 0,-1-1 0,2-1 0,3 0 0,-1-1-1696,2 0 0,0-1 0,2-1 0</inkml:trace>
  <inkml:trace contextRef="#ctx0" brushRef="#br0" timeOffset="14231">1314 8685 24575,'0'11'0,"0"4"0,0 12 0,0 8 0,0 4 0,2 0 0,3-4 0,5-1 0,4 2 0,4 1 0,4 7 0,3 8 0,4 6 0,-15-27 0,1 1 0,12 26 0,-4-8 0,-5-12 0,-6-12 0,-3-8 0,-3-10 0,-3-11 0,-1-21 0,-1-21 0,-1 12 0,1-3 0,1-7 0,1-1 0,1-7 0,3 0 0,2-4 0,2 0 0,1 1 0,2 0 0,-1 5 0,1 1 0,-2 8 0,1 2 0,7-18 0,-5 17 0,-5 11 0,-2 2 0,-3 2 0,0 0 0,-1 6 0,0 8 0,0 9 0,-2 1 0,1 4 0</inkml:trace>
  <inkml:trace contextRef="#ctx0" brushRef="#br0" timeOffset="15013">1566 8346 24575,'31'0'0,"22"0"0,-18 0 0,2-1 0,5 0 0,-1 0 0,-2 0 0,-3-1 0,22 0 0,-18 1 0,-19 1 0,-12 0 0,-7 0 0</inkml:trace>
  <inkml:trace contextRef="#ctx0" brushRef="#br0" timeOffset="15778">1833 8964 24575,'29'0'0,"13"0"0,18 0 0,-27 0 0,1 0 0,25 0 0,-9 0 0,-15 0 0,-13 0 0,-10 0 0,-7 0 0,-3 0 0</inkml:trace>
  <inkml:trace contextRef="#ctx0" brushRef="#br0" timeOffset="16564">2114 8817 24575,'0'15'0,"0"2"0,0-3 0,0 5 0,0 3 0,0 8 0,0 6 0,0 3 0,0 0 0,0-8 0,0-7 0,0-9 0,0-4 0,0-1 0,0 1 0,0 1 0,0-5 0,0-1 0</inkml:trace>
  <inkml:trace contextRef="#ctx0" brushRef="#br0" timeOffset="17461">740 10150 24575,'7'0'0,"4"0"0,5 0 0,13 0 0,11 0 0,6 0 0,3 0 0,-6 0 0,-8 0 0,-9 0 0,-12 0 0,-7 0 0,-4 0 0</inkml:trace>
  <inkml:trace contextRef="#ctx0" brushRef="#br0" timeOffset="18682">883 10191 24575,'2'20'0,"4"11"0,7 14 0,4 13 0,-5-23 0,1 0 0,3 3 0,0 1 0,1 3 0,1 0 0,1 1 0,-1-2 0,-1-1 0,-1-2 0,-1-4 0,-1-1 0,8 20 0,-4-12 0,-6-12 0,-2-6 0,-3-13 0,-2-3 0,-3-20 0,-1-23 0,-1 0 0,0-6 0,0-11 0,0-4 0,2-7 0,1-2 0,2 1 0,2 3 0,1 9 0,3 4 0,0 7 0,0 4 0,10-13 0,-7 19 0,-6 9 0,-1 3 0,-2-4 0,3-6 0,2-5 0,0 1 0,2 4 0,-1 5 0,-3 12 0,-2 5 0,-5 8 0</inkml:trace>
  <inkml:trace contextRef="#ctx0" brushRef="#br0" timeOffset="19444">1166 9967 24575,'31'0'0,"25"0"0,-13 0 0,3 0 0,8 0 0,2 0 0,0 0 0,-2 0 0,-6 0 0,-3 0 0,21 0 0,-28 0 0,-21 0 0,-12 0 0</inkml:trace>
  <inkml:trace contextRef="#ctx0" brushRef="#br0" timeOffset="20746">1456 10504 24575,'12'0'0,"6"0"0,10 0 0,4 0 0,0 0 0,-4 0 0,-4 0 0,-4 0 0,-4 0 0,-2 0 0,-5-1 0,0-1 0,-5 1 0,2-2 0,-3 3 0,0 0 0,-2 0 0</inkml:trace>
  <inkml:trace contextRef="#ctx0" brushRef="#br0" timeOffset="27845">20837 7225 24575,'33'-3'0,"8"1"0,8 1 0,0 1 0,5 0 0,4 0-1198,0 0 1,4 0 0,3 0-1,0 0 1198,-8 0 0,0 0 0,1 0 0,0 0 0,1 0-347,3 0 1,0 0 0,1 0 0,0 0 0,0 0 346,1 0 0,0 0 0,0 0 0,-2 0 0,0 0 0,5 0 0,-2 0 0,0 0 0,-2 0 140,-4 0 1,-1 0-1,-2 0 1,-1 0-141,5 0 0,-3 0 0,-1 0-102,-8 0 0,-1 0 0,0 0 102,1 0 0,-1 0 0,0 0 0,1 0 0,0 0 0,0 0 0,0 0 0,1 0 0,0 0 0,0 1 0,0 0 0,0 0 0,-1 0 0,-1 1 0,0-1 0,16 2 0,0 0 0,0-1 0,-1 0 0,-1 0 0,-1-2 0,0 1 0,1-2 0,1 2 0,1-2 0,-2 0 0,0-1 0,0-2 0,-1-1 0,2-2 0,-1-1 0,-1-2 0,-1-1 0,0-1 0,-2 0 1012,-3 0 1,-2-1-1013,-4 0 0,-1-1 1354,-4 0 1,-1 0-1355,-4-1 0,0 1 550,-2 1 0,0 1-550,-2 2 0,0 0 431,30-6-431,0 4 0,-1 2 0,1-1 0,-30 6 0,0 0 0,2-1 0,0-1 0,3 0 0,1 0 0,2 1 0,0-1 0,4 1 0,-1 0 0,2 0 0,0 1 0,-2 1 0,-1 0 0,-2 0 0,-2 1 0,-4 0 0,-2-1 0,28-2 0,-4 0 0,-2 0 0,0 1 0,-2-1 0,-6-2 0,-7 2 0,-9 1 0,-8 2 0,-6 1 0,-3 0 0,-5 2 0,1-2 0,-4 0 0,4-1 0,3 0 0,4-1 0,3 0 0,-1 0 0,-2 0 0,-3-1 0,-1 2 0,-1 0 0,-1-1 0,1 3 0,5-1 0,7 2 0,4 0 0,3 0 0,-2 0 0,-4 0 0,-1 0 0,-4 0 0,-4 0 0,-2 0 0,-7 0 0,0 0 0,-6 0 0,1 0 0,0 0 0,0 0 0,0 1 0,1 1 0,2 2 0,2 1 0,1-1 0,2 1 0,1-1 0,-2-1 0,-3 0 0,-4-2 0,-2 2 0,-1-2 0,0 1 0</inkml:trace>
  <inkml:trace contextRef="#ctx0" brushRef="#br0" timeOffset="39044">5040 9289 8191,'-17'0'0,"1"0"5063,-4 0-5063,2 0 2818,0 0-2818,1 0 1719,2 0-1719,-2 0 6784,-6-3-6784,-6-7 0,-5-11 0,-1-15 0,5-7 0,8-2 0,10 5 0,6 9 0,5 2 0,4-6 0,7-10 0,7-14 0,-6 25 0,1-1 0,1-1 0,1 1 0,0 1 0,-1 1 0,13-22 0,-4 13 0,-5 12 0,0 9 0,-3 7 0,1 3 0,-4 4 0,-5 3 0,-2 3 0</inkml:trace>
  <inkml:trace contextRef="#ctx0" brushRef="#br0" timeOffset="233663">24103 7008 24575,'-14'0'0,"-21"0"0,-31 0 0,17 0 0,-5 0 0,9 0 0,-1 0 0,-2 0-378,-5 0 0,-1 0 0,-1 0 378,-2 0 0,1 0 0,-1 0 0,-1 0 0,0 0 0,1 0 0,1-2 0,2 0 0,0-1 0,4-1 0,1-2 0,1-1 138,-18-5 1,3-3-139,10-2 0,3-2 0,8 0 0,2-1 0,6 0 0,2 0 0,4-1 0,2 0 0,-19-21 857,9 2-857,6 2 0,2-1 0,2-1 0,3-3 0,1-5 0,8-7 0,5-8 0,6 28 0,2-2 0,3-2 0,3-1 0,6-4 0,3 0 0,7-4 0,5 0 0,4-1 0,3-1 0,3-2 0,2 1 0,0 2 0,2 0 0,-1 3 0,2 1 0,3 2 0,1 3 0,1 3 0,2 4 0,1 4 0,1 2 0,-1 4 0,1 2 0,-5 3 0,0 2 0,-4 3 0,-2 3 0,-4 2 0,-1 1 0,32 1 0,-31 4 0,0 1 0,4 0 0,0 1 0,2 0 0,1 0 0,0 0 0,-1 0 0,-1 0 0,1 0 0,-1 0 0,0 1 0,1 0 0,-1 2 0,2 1 0,0 3 0,1 3 0,0 3 0,2 4 0,0 2 0,3 3 0,-1 3 0,1 1 0,-1 2 0,-1-1 0,0 2 0,-5-1 0,-3 0 0,-3-2 0,-2 1 0,-4-2 0,-2 1 0,-3 1 0,-3 1 0,0 1 0,-2 1 0,-2 3 0,-2 1 0,-1 1 0,0 2 0,-2 1 0,-1 2 0,0 2 0,-2 1 0,1 3 0,-2 1 0,0 4 0,-2 0 0,-1 5 0,-1 1 0,-1-1 0,-1 1 0,-1-3 0,0-1 0,-3-6 0,-2-2 0,-3-7 0,-4-2 0,-3-5 0,-4-2 0,-4-3 0,-3-2 0,-2-1 0,0-1 0,-25 15 0,-1-5 0,4-3 0,2-1 0,1-1 0,4-1 0,3-3 0,0 0 0,4-2 0,1-1 0,-2-3 0,-1-4 0,-3-7 0,0-3 0,-5-3 0,-8-5 0,-7-11 0,27 3 0,0-2 0,1-2 0,1-1 0,-26-16 0,13 9 0,13 6 0,11 5 0,7 3 0,5 2 0,2 1 0,1-1 0,-4 0 0,-2-4 0,-5-4 0,-5-2 0,-3-1 0,1 1 0,0 4 0,11 6 0,3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9T16:47:27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19236 18416 24575,'-19'0'0,"-9"0"0,-12 0 0,-7-4 0,4-9 0,12-7 0,12-4 0,11-4 0,5-3 0,3-6 0,0-3 0,0 2 0,0 3 0,0 1 0,1-2 0,1-8 0,1-7 0,0-2 0,2 7 0,5 10 0,5 10 0,6 6 0,4 3 0,3-1 0,5 3 0,8 3 0,14 5 0,-21 5 0,0 1 0,2 0 0,1 1 0,-2 0 0,0 0 0,25 1 0,-9 7 0,-3 11 0,-3 12 0,-4 8 0,-5 1 0,-7-3 0,-8-2 0,-4-1 0,-6 2 0,-5 0 0,-3-1 0,-3-2 0,0-2 0,-1-1 0,-5-3 0,-8-2 0,-8-2 0,-6-2 0,-3-2 0,-1 0 0,0-1 0,1-2 0,5-1 0,5-2 0,4 0 0,4-1 0,7-5 0,3-3 0</inkml:trace>
  <inkml:trace contextRef="#ctx0" brushRef="#br0" timeOffset="9517">17832 3305 24575,'20'0'0,"12"0"0,8 0 0,20 0 0,8 0-1216,-6 0 0,4 0 0,2 0 1216,-8 0 0,1 0 0,2 0 0,0 0 0,0 0 0,0 0 0,1 0 0,0 0 0,1 0 0,0 0 0,1 0 0,-1 0 0,-3 0 0,0 0 0,0 0 0,-1 0 0,-1 0 0,-1 0 0,0 0 0,0 0 0,-1 0 0,0 0 0,0 0 0,0 0 0,-1 0 0,0 0 0,0 0 0,-1 0 0,-1 0 0,-1 0 0,0 0 0,-1 0-26,-1 0 0,-1 0 1,0 0-1,-1 0 26,10 0 0,0 0 0,-2 0 0,-5 0 0,-1 0 0,0 0 189,-2 0 1,-1 0 0,-1 0-190,17 0 0,-1 0 0,-1 0 0,-1 0 0,-3-1 0,-1 0 0,0 0 0,0-2 0,0-1 0,0 0 0,1 0 0,0-1 0,-1 0 0,-1-1 0,-2 2 0,0-1 0,1 1 0,1-1 0,-1 2 0,0-1 0,-1 2 0,1 0 0,1 1 0,0 0 0,-3 1 0,0 0 0,-5 0 0,-3 0 891,-5 0 1,-3 0-892,19 0 1051,-16 0-1051,-11 1 348,-9 1-348,-3 0 0,-7-1 0,-2-1 0,-4 1 0,-2 1 0,-6-1 0,2 0 0,-3-1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A4A6E-84F3-1445-919B-E5D37C82507A}" type="datetimeFigureOut">
              <a:rPr kumimoji="1" lang="ja-JP" altLang="en-US" smtClean="0"/>
              <a:t>2022/8/19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93A5E-B311-ED43-ADFF-D1908781CA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7866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93A5E-B311-ED43-ADFF-D1908781CA8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6517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右図がおかしい</a:t>
            </a:r>
          </a:p>
          <a:p>
            <a:r>
              <a:rPr kumimoji="1" lang="ja-JP" altLang="en-US"/>
              <a:t>分かりにくい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93A5E-B311-ED43-ADFF-D1908781CA87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0727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どういう解析なの？どうやって各ポイントを算出してるの？</a:t>
            </a:r>
            <a:endParaRPr kumimoji="1" lang="en-US" altLang="ja-JP" dirty="0"/>
          </a:p>
          <a:p>
            <a:r>
              <a:rPr kumimoji="1" lang="ja-JP" altLang="en-US"/>
              <a:t>赤い線は何を意味しているん？</a:t>
            </a:r>
            <a:endParaRPr kumimoji="1" lang="en-US" altLang="ja-JP" dirty="0"/>
          </a:p>
          <a:p>
            <a:r>
              <a:rPr kumimoji="1" lang="ja-JP" altLang="en-US"/>
              <a:t>左下の赤丸はなんで？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93A5E-B311-ED43-ADFF-D1908781CA87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1566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93A5E-B311-ED43-ADFF-D1908781CA87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4554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図がおかしい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93A5E-B311-ED43-ADFF-D1908781CA87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1237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93A5E-B311-ED43-ADFF-D1908781CA87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0878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93A5E-B311-ED43-ADFF-D1908781CA87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1717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93A5E-B311-ED43-ADFF-D1908781CA87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765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93A5E-B311-ED43-ADFF-D1908781CA8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2751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93A5E-B311-ED43-ADFF-D1908781CA87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135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93A5E-B311-ED43-ADFF-D1908781CA87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5590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1,2,3</a:t>
            </a:r>
            <a:r>
              <a:rPr kumimoji="1" lang="ja-JP" altLang="en-US"/>
              <a:t>が分かりづらい。なんで選んだの？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93A5E-B311-ED43-ADFF-D1908781CA8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5099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意味がわからない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93A5E-B311-ED43-ADFF-D1908781CA87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7887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93A5E-B311-ED43-ADFF-D1908781CA87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0663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93A5E-B311-ED43-ADFF-D1908781CA87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526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93A5E-B311-ED43-ADFF-D1908781CA87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348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0157-D560-7240-96C8-683664A17D5F}" type="datetimeFigureOut">
              <a:rPr kumimoji="1" lang="ja-JP" altLang="en-US" smtClean="0"/>
              <a:t>2022/8/19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E997-A781-D649-977D-3781BB8967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067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0157-D560-7240-96C8-683664A17D5F}" type="datetimeFigureOut">
              <a:rPr kumimoji="1" lang="ja-JP" altLang="en-US" smtClean="0"/>
              <a:t>2022/8/19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E997-A781-D649-977D-3781BB8967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2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0157-D560-7240-96C8-683664A17D5F}" type="datetimeFigureOut">
              <a:rPr kumimoji="1" lang="ja-JP" altLang="en-US" smtClean="0"/>
              <a:t>2022/8/19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E997-A781-D649-977D-3781BB8967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873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0157-D560-7240-96C8-683664A17D5F}" type="datetimeFigureOut">
              <a:rPr kumimoji="1" lang="ja-JP" altLang="en-US" smtClean="0"/>
              <a:t>2022/8/19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E997-A781-D649-977D-3781BB8967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897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0157-D560-7240-96C8-683664A17D5F}" type="datetimeFigureOut">
              <a:rPr kumimoji="1" lang="ja-JP" altLang="en-US" smtClean="0"/>
              <a:t>2022/8/19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E997-A781-D649-977D-3781BB8967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4278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0157-D560-7240-96C8-683664A17D5F}" type="datetimeFigureOut">
              <a:rPr kumimoji="1" lang="ja-JP" altLang="en-US" smtClean="0"/>
              <a:t>2022/8/19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E997-A781-D649-977D-3781BB8967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722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0157-D560-7240-96C8-683664A17D5F}" type="datetimeFigureOut">
              <a:rPr kumimoji="1" lang="ja-JP" altLang="en-US" smtClean="0"/>
              <a:t>2022/8/19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E997-A781-D649-977D-3781BB8967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3143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0157-D560-7240-96C8-683664A17D5F}" type="datetimeFigureOut">
              <a:rPr kumimoji="1" lang="ja-JP" altLang="en-US" smtClean="0"/>
              <a:t>2022/8/19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E997-A781-D649-977D-3781BB8967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1012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0157-D560-7240-96C8-683664A17D5F}" type="datetimeFigureOut">
              <a:rPr kumimoji="1" lang="ja-JP" altLang="en-US" smtClean="0"/>
              <a:t>2022/8/19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E997-A781-D649-977D-3781BB8967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9922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0157-D560-7240-96C8-683664A17D5F}" type="datetimeFigureOut">
              <a:rPr kumimoji="1" lang="ja-JP" altLang="en-US" smtClean="0"/>
              <a:t>2022/8/19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E997-A781-D649-977D-3781BB8967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6122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20157-D560-7240-96C8-683664A17D5F}" type="datetimeFigureOut">
              <a:rPr kumimoji="1" lang="ja-JP" altLang="en-US" smtClean="0"/>
              <a:t>2022/8/19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2E997-A781-D649-977D-3781BB8967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478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20157-D560-7240-96C8-683664A17D5F}" type="datetimeFigureOut">
              <a:rPr kumimoji="1" lang="ja-JP" altLang="en-US" smtClean="0"/>
              <a:t>2022/8/19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2E997-A781-D649-977D-3781BB8967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666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customXml" Target="../ink/ink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0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g"/><Relationship Id="rId5" Type="http://schemas.openxmlformats.org/officeDocument/2006/relationships/image" Target="../media/image24.jp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34C7F-A2F8-75C1-BFF4-8F7047F7E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983" y="1041400"/>
            <a:ext cx="10392033" cy="2387600"/>
          </a:xfrm>
        </p:spPr>
        <p:txBody>
          <a:bodyPr>
            <a:normAutofit/>
          </a:bodyPr>
          <a:lstStyle/>
          <a:p>
            <a:r>
              <a:rPr lang="en-US" altLang="ja-JP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Toward Analyzing EMG Across Days</a:t>
            </a:r>
            <a:endParaRPr kumimoji="1" lang="ja-JP" altLang="en-US" b="1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ED1AF3A-070F-ADCE-44B1-3A352F880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2022/08/19</a:t>
            </a:r>
          </a:p>
          <a:p>
            <a:r>
              <a:rPr kumimoji="1" lang="en-US" altLang="ja-JP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Hiroo</a:t>
            </a:r>
            <a:r>
              <a:rPr kumimoji="1"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 Miyata</a:t>
            </a:r>
          </a:p>
          <a:p>
            <a:endParaRPr lang="en-US" altLang="ja-JP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Before start, I labeled Trap as </a:t>
            </a:r>
            <a:r>
              <a:rPr lang="en-US" altLang="ja-JP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Tric</a:t>
            </a:r>
            <a:r>
              <a:rPr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ja-JP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Tric</a:t>
            </a:r>
            <a:r>
              <a:rPr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 as Trap!!</a:t>
            </a:r>
            <a:br>
              <a:rPr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Please convert it in your head …!!!</a:t>
            </a:r>
            <a:endParaRPr kumimoji="1" lang="ja-JP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333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ja-JP" sz="3600" b="1" dirty="0">
                <a:latin typeface="+mn-ea"/>
                <a:ea typeface="+mn-ea"/>
              </a:rPr>
              <a:t> The change is</a:t>
            </a:r>
            <a:r>
              <a:rPr kumimoji="1" lang="en-US" altLang="ja-JP" sz="3600" b="1" dirty="0">
                <a:latin typeface="+mn-ea"/>
                <a:ea typeface="+mn-ea"/>
              </a:rPr>
              <a:t>n’t from target directions</a:t>
            </a:r>
            <a:endParaRPr kumimoji="1" lang="ja-JP" altLang="en-US" sz="3600" b="1">
              <a:latin typeface="+mn-ea"/>
              <a:ea typeface="+mn-ea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D4FE4B4-581E-C31C-7776-839817F88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2774"/>
            <a:ext cx="6096000" cy="4572000"/>
          </a:xfrm>
          <a:prstGeom prst="rect">
            <a:avLst/>
          </a:prstGeom>
        </p:spPr>
      </p:pic>
      <p:sp>
        <p:nvSpPr>
          <p:cNvPr id="13" name="ドーナツ 12">
            <a:extLst>
              <a:ext uri="{FF2B5EF4-FFF2-40B4-BE49-F238E27FC236}">
                <a16:creationId xmlns:a16="http://schemas.microsoft.com/office/drawing/2014/main" id="{D3EE3CAE-59F1-066E-894D-DFDF4561A86D}"/>
              </a:ext>
            </a:extLst>
          </p:cNvPr>
          <p:cNvSpPr/>
          <p:nvPr/>
        </p:nvSpPr>
        <p:spPr>
          <a:xfrm>
            <a:off x="699538" y="4133579"/>
            <a:ext cx="440330" cy="895459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13">
            <a:extLst>
              <a:ext uri="{FF2B5EF4-FFF2-40B4-BE49-F238E27FC236}">
                <a16:creationId xmlns:a16="http://schemas.microsoft.com/office/drawing/2014/main" id="{35299ADA-0AD0-FC40-A08E-B02B9A3F26B3}"/>
              </a:ext>
            </a:extLst>
          </p:cNvPr>
          <p:cNvSpPr/>
          <p:nvPr/>
        </p:nvSpPr>
        <p:spPr>
          <a:xfrm>
            <a:off x="1566716" y="1518554"/>
            <a:ext cx="323044" cy="3510483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ドーナツ 15">
            <a:extLst>
              <a:ext uri="{FF2B5EF4-FFF2-40B4-BE49-F238E27FC236}">
                <a16:creationId xmlns:a16="http://schemas.microsoft.com/office/drawing/2014/main" id="{4302EDB3-BCFC-4521-2092-1533F61C58CB}"/>
              </a:ext>
            </a:extLst>
          </p:cNvPr>
          <p:cNvSpPr/>
          <p:nvPr/>
        </p:nvSpPr>
        <p:spPr>
          <a:xfrm>
            <a:off x="1661708" y="4525310"/>
            <a:ext cx="2170713" cy="356111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89286365-32D0-75DB-0D09-4395ACC23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485223"/>
              </p:ext>
            </p:extLst>
          </p:nvPr>
        </p:nvGraphicFramePr>
        <p:xfrm>
          <a:off x="6095997" y="1227519"/>
          <a:ext cx="5832764" cy="4092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191">
                  <a:extLst>
                    <a:ext uri="{9D8B030D-6E8A-4147-A177-3AD203B41FA5}">
                      <a16:colId xmlns:a16="http://schemas.microsoft.com/office/drawing/2014/main" val="259212742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val="2853440673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val="4017571970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val="2264463465"/>
                    </a:ext>
                  </a:extLst>
                </a:gridCol>
              </a:tblGrid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Direction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1~30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201~231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mean&lt;100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907787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894290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16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710409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17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439801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135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18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419926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180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18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301301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225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16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241749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270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14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74616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315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14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235129"/>
                  </a:ext>
                </a:extLst>
              </a:tr>
            </a:tbl>
          </a:graphicData>
        </a:graphic>
      </p:graphicFrame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813DBCD-5660-72C5-7882-CF8847EE77EB}"/>
              </a:ext>
            </a:extLst>
          </p:cNvPr>
          <p:cNvSpPr txBox="1"/>
          <p:nvPr/>
        </p:nvSpPr>
        <p:spPr>
          <a:xfrm>
            <a:off x="588798" y="3764247"/>
            <a:ext cx="661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1~30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131452-0BB4-27C4-FFB9-CCED49CC65D5}"/>
              </a:ext>
            </a:extLst>
          </p:cNvPr>
          <p:cNvSpPr txBox="1"/>
          <p:nvPr/>
        </p:nvSpPr>
        <p:spPr>
          <a:xfrm>
            <a:off x="1764642" y="1372678"/>
            <a:ext cx="993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201~231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510FE2F-F497-847E-D06E-B96DE3658282}"/>
              </a:ext>
            </a:extLst>
          </p:cNvPr>
          <p:cNvSpPr txBox="1"/>
          <p:nvPr/>
        </p:nvSpPr>
        <p:spPr>
          <a:xfrm>
            <a:off x="2758190" y="2529539"/>
            <a:ext cx="2170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Trials mean &lt; 100 in 200~750 trials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EF1BBC0B-FB6D-A743-89F0-1C6B0CDCCE6B}"/>
              </a:ext>
            </a:extLst>
          </p:cNvPr>
          <p:cNvCxnSpPr/>
          <p:nvPr/>
        </p:nvCxnSpPr>
        <p:spPr>
          <a:xfrm flipH="1">
            <a:off x="2758189" y="3173843"/>
            <a:ext cx="1074232" cy="13514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E4556ED-BBC6-0C66-7C9F-BA98CCBDD443}"/>
              </a:ext>
            </a:extLst>
          </p:cNvPr>
          <p:cNvSpPr txBox="1"/>
          <p:nvPr/>
        </p:nvSpPr>
        <p:spPr>
          <a:xfrm>
            <a:off x="325318" y="5943592"/>
            <a:ext cx="11573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From 200 to 800 trials, mean is continuously changing </a:t>
            </a:r>
            <a:endParaRPr kumimoji="1" lang="ja-JP" altLang="en-US" sz="2400" b="1"/>
          </a:p>
        </p:txBody>
      </p:sp>
    </p:spTree>
    <p:extLst>
      <p:ext uri="{BB962C8B-B14F-4D97-AF65-F5344CB8AC3E}">
        <p14:creationId xmlns:p14="http://schemas.microsoft.com/office/powerpoint/2010/main" val="3411903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F4B6162-6F04-9717-5392-AA4279BC8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45" y="2183711"/>
            <a:ext cx="6108645" cy="458148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70874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3600" b="1" dirty="0">
                <a:latin typeface="+mn-ea"/>
                <a:ea typeface="+mn-ea"/>
              </a:rPr>
              <a:t>2. sudden baseline drift: </a:t>
            </a:r>
            <a:br>
              <a:rPr kumimoji="1" lang="en-US" altLang="ja-JP" sz="3600" b="1" dirty="0">
                <a:latin typeface="+mn-ea"/>
                <a:ea typeface="+mn-ea"/>
              </a:rPr>
            </a:br>
            <a:r>
              <a:rPr kumimoji="1" lang="en-US" altLang="ja-JP" sz="3600" b="1" dirty="0">
                <a:latin typeface="+mn-ea"/>
                <a:ea typeface="+mn-ea"/>
              </a:rPr>
              <a:t>detachment of EMG sensor</a:t>
            </a:r>
            <a:endParaRPr kumimoji="1" lang="ja-JP" altLang="en-US" sz="3600" b="1">
              <a:latin typeface="+mn-ea"/>
              <a:ea typeface="+mn-ea"/>
            </a:endParaRPr>
          </a:p>
        </p:txBody>
      </p:sp>
      <p:sp>
        <p:nvSpPr>
          <p:cNvPr id="13" name="ドーナツ 12">
            <a:extLst>
              <a:ext uri="{FF2B5EF4-FFF2-40B4-BE49-F238E27FC236}">
                <a16:creationId xmlns:a16="http://schemas.microsoft.com/office/drawing/2014/main" id="{D3EE3CAE-59F1-066E-894D-DFDF4561A86D}"/>
              </a:ext>
            </a:extLst>
          </p:cNvPr>
          <p:cNvSpPr/>
          <p:nvPr/>
        </p:nvSpPr>
        <p:spPr>
          <a:xfrm>
            <a:off x="609367" y="5565351"/>
            <a:ext cx="678000" cy="895459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13">
            <a:extLst>
              <a:ext uri="{FF2B5EF4-FFF2-40B4-BE49-F238E27FC236}">
                <a16:creationId xmlns:a16="http://schemas.microsoft.com/office/drawing/2014/main" id="{35299ADA-0AD0-FC40-A08E-B02B9A3F26B3}"/>
              </a:ext>
            </a:extLst>
          </p:cNvPr>
          <p:cNvSpPr/>
          <p:nvPr/>
        </p:nvSpPr>
        <p:spPr>
          <a:xfrm>
            <a:off x="928253" y="2729048"/>
            <a:ext cx="4128655" cy="568333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95E1FAF-33E1-4C8A-396E-331A92291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733" y="2183710"/>
            <a:ext cx="6232385" cy="4674289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9795E65-F8F3-279B-E1D6-AA9296FB237C}"/>
              </a:ext>
            </a:extLst>
          </p:cNvPr>
          <p:cNvCxnSpPr/>
          <p:nvPr/>
        </p:nvCxnSpPr>
        <p:spPr>
          <a:xfrm flipV="1">
            <a:off x="9293902" y="5906125"/>
            <a:ext cx="389744" cy="1798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05C7639-59DE-CCBF-9584-307CD1F66A83}"/>
              </a:ext>
            </a:extLst>
          </p:cNvPr>
          <p:cNvSpPr txBox="1"/>
          <p:nvPr/>
        </p:nvSpPr>
        <p:spPr>
          <a:xfrm>
            <a:off x="1174645" y="5380685"/>
            <a:ext cx="216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Before baseline drift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FD0196E-41FF-A85D-42D4-89953AB05259}"/>
              </a:ext>
            </a:extLst>
          </p:cNvPr>
          <p:cNvSpPr txBox="1"/>
          <p:nvPr/>
        </p:nvSpPr>
        <p:spPr>
          <a:xfrm>
            <a:off x="2076553" y="3297381"/>
            <a:ext cx="216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After baseline drift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インク 2">
                <a:extLst>
                  <a:ext uri="{FF2B5EF4-FFF2-40B4-BE49-F238E27FC236}">
                    <a16:creationId xmlns:a16="http://schemas.microsoft.com/office/drawing/2014/main" id="{D2535310-BB61-71AA-F3A6-017712EA1F49}"/>
                  </a:ext>
                </a:extLst>
              </p14:cNvPr>
              <p14:cNvContentPartPr/>
              <p14:nvPr/>
            </p14:nvContentPartPr>
            <p14:xfrm>
              <a:off x="6131880" y="5586120"/>
              <a:ext cx="521280" cy="304560"/>
            </p14:xfrm>
          </p:contentPart>
        </mc:Choice>
        <mc:Fallback>
          <p:pic>
            <p:nvPicPr>
              <p:cNvPr id="3" name="インク 2">
                <a:extLst>
                  <a:ext uri="{FF2B5EF4-FFF2-40B4-BE49-F238E27FC236}">
                    <a16:creationId xmlns:a16="http://schemas.microsoft.com/office/drawing/2014/main" id="{D2535310-BB61-71AA-F3A6-017712EA1F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22520" y="5576760"/>
                <a:ext cx="540000" cy="3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275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0EA2E1A-5FDE-672B-1610-0253DDBBE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3710"/>
            <a:ext cx="6232387" cy="46742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ja-JP" sz="3200" b="1" dirty="0">
                <a:latin typeface="+mn-ea"/>
                <a:ea typeface="+mn-ea"/>
              </a:rPr>
              <a:t>3. sudden very high/low value: </a:t>
            </a:r>
            <a:br>
              <a:rPr lang="en-US" altLang="ja-JP" sz="3200" b="1" dirty="0">
                <a:latin typeface="+mn-ea"/>
                <a:ea typeface="+mn-ea"/>
              </a:rPr>
            </a:br>
            <a:r>
              <a:rPr lang="en-US" altLang="ja-JP" sz="3200" b="1" dirty="0">
                <a:latin typeface="+mn-ea"/>
                <a:ea typeface="+mn-ea"/>
              </a:rPr>
              <a:t>unknown error EMG couldn’t measure only this period</a:t>
            </a:r>
            <a:endParaRPr kumimoji="1" lang="ja-JP" altLang="en-US" sz="3200" b="1">
              <a:latin typeface="+mn-ea"/>
              <a:ea typeface="+mn-ea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8A3B2B-A387-C7EB-F8B1-63109A0C4F5E}"/>
              </a:ext>
            </a:extLst>
          </p:cNvPr>
          <p:cNvSpPr txBox="1"/>
          <p:nvPr/>
        </p:nvSpPr>
        <p:spPr>
          <a:xfrm>
            <a:off x="699538" y="1431195"/>
            <a:ext cx="1079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Around the peak, mean EMG trajectory around Go Cue is weird.</a:t>
            </a:r>
          </a:p>
          <a:p>
            <a:pPr algn="ctr"/>
            <a:r>
              <a:rPr kumimoji="1" lang="en-US" altLang="ja-JP" dirty="0"/>
              <a:t>But after several trial, mean EMG back normal</a:t>
            </a:r>
          </a:p>
        </p:txBody>
      </p:sp>
      <p:sp>
        <p:nvSpPr>
          <p:cNvPr id="13" name="ドーナツ 12">
            <a:extLst>
              <a:ext uri="{FF2B5EF4-FFF2-40B4-BE49-F238E27FC236}">
                <a16:creationId xmlns:a16="http://schemas.microsoft.com/office/drawing/2014/main" id="{D3EE3CAE-59F1-066E-894D-DFDF4561A86D}"/>
              </a:ext>
            </a:extLst>
          </p:cNvPr>
          <p:cNvSpPr/>
          <p:nvPr/>
        </p:nvSpPr>
        <p:spPr>
          <a:xfrm>
            <a:off x="2404998" y="5148197"/>
            <a:ext cx="3206661" cy="1074619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13">
            <a:extLst>
              <a:ext uri="{FF2B5EF4-FFF2-40B4-BE49-F238E27FC236}">
                <a16:creationId xmlns:a16="http://schemas.microsoft.com/office/drawing/2014/main" id="{35299ADA-0AD0-FC40-A08E-B02B9A3F26B3}"/>
              </a:ext>
            </a:extLst>
          </p:cNvPr>
          <p:cNvSpPr/>
          <p:nvPr/>
        </p:nvSpPr>
        <p:spPr>
          <a:xfrm>
            <a:off x="1791222" y="2756758"/>
            <a:ext cx="526093" cy="3466058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17C59D1-4CF2-BAB1-23AF-E09331CBD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612" y="2168052"/>
            <a:ext cx="6232387" cy="467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26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0EA2E1A-5FDE-672B-1610-0253DDBBE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3710"/>
            <a:ext cx="6232387" cy="46742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325563"/>
          </a:xfrm>
        </p:spPr>
        <p:txBody>
          <a:bodyPr/>
          <a:lstStyle/>
          <a:p>
            <a:pPr algn="ctr"/>
            <a:r>
              <a:rPr lang="en-US" altLang="ja-JP" b="1" dirty="0">
                <a:latin typeface="+mn-ea"/>
                <a:ea typeface="+mn-ea"/>
              </a:rPr>
              <a:t>This peak isn’t from target directions</a:t>
            </a:r>
            <a:endParaRPr kumimoji="1" lang="ja-JP" altLang="en-US" b="1">
              <a:latin typeface="+mn-ea"/>
              <a:ea typeface="+mn-ea"/>
            </a:endParaRPr>
          </a:p>
        </p:txBody>
      </p:sp>
      <p:sp>
        <p:nvSpPr>
          <p:cNvPr id="13" name="ドーナツ 12">
            <a:extLst>
              <a:ext uri="{FF2B5EF4-FFF2-40B4-BE49-F238E27FC236}">
                <a16:creationId xmlns:a16="http://schemas.microsoft.com/office/drawing/2014/main" id="{D3EE3CAE-59F1-066E-894D-DFDF4561A86D}"/>
              </a:ext>
            </a:extLst>
          </p:cNvPr>
          <p:cNvSpPr/>
          <p:nvPr/>
        </p:nvSpPr>
        <p:spPr>
          <a:xfrm>
            <a:off x="2404998" y="5148197"/>
            <a:ext cx="3206661" cy="1074619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13">
            <a:extLst>
              <a:ext uri="{FF2B5EF4-FFF2-40B4-BE49-F238E27FC236}">
                <a16:creationId xmlns:a16="http://schemas.microsoft.com/office/drawing/2014/main" id="{35299ADA-0AD0-FC40-A08E-B02B9A3F26B3}"/>
              </a:ext>
            </a:extLst>
          </p:cNvPr>
          <p:cNvSpPr/>
          <p:nvPr/>
        </p:nvSpPr>
        <p:spPr>
          <a:xfrm>
            <a:off x="1791222" y="2756758"/>
            <a:ext cx="526093" cy="3466058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F7A61480-1FDF-DC6D-7DA4-784B570847AF}"/>
              </a:ext>
            </a:extLst>
          </p:cNvPr>
          <p:cNvGraphicFramePr>
            <a:graphicFrameLocks noGrp="1"/>
          </p:cNvGraphicFramePr>
          <p:nvPr/>
        </p:nvGraphicFramePr>
        <p:xfrm>
          <a:off x="7026058" y="2474579"/>
          <a:ext cx="4374573" cy="4092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191">
                  <a:extLst>
                    <a:ext uri="{9D8B030D-6E8A-4147-A177-3AD203B41FA5}">
                      <a16:colId xmlns:a16="http://schemas.microsoft.com/office/drawing/2014/main" val="506455445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val="1207598217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val="3784672832"/>
                    </a:ext>
                  </a:extLst>
                </a:gridCol>
              </a:tblGrid>
              <a:tr h="454728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180~220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300~750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29826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53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84727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43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88440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6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56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048027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135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6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63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469698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180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62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450223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225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61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465002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270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56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128890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315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57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78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8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325563"/>
          </a:xfrm>
        </p:spPr>
        <p:txBody>
          <a:bodyPr/>
          <a:lstStyle/>
          <a:p>
            <a:pPr algn="ctr"/>
            <a:r>
              <a:rPr kumimoji="1" lang="en-US" altLang="ja-JP" b="1" dirty="0">
                <a:latin typeface="+mn-ea"/>
                <a:ea typeface="+mn-ea"/>
              </a:rPr>
              <a:t>Summary: how to </a:t>
            </a:r>
            <a:r>
              <a:rPr lang="en-US" altLang="ja-JP" b="1" dirty="0">
                <a:latin typeface="+mn-ea"/>
              </a:rPr>
              <a:t>deal with unexpected EMG signals</a:t>
            </a:r>
            <a:endParaRPr kumimoji="1" lang="ja-JP" altLang="en-US" b="1">
              <a:latin typeface="+mn-ea"/>
              <a:ea typeface="+mn-ea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7806E992-1260-EE39-A3B0-F14A738732D5}"/>
              </a:ext>
            </a:extLst>
          </p:cNvPr>
          <p:cNvSpPr txBox="1">
            <a:spLocks/>
          </p:cNvSpPr>
          <p:nvPr/>
        </p:nvSpPr>
        <p:spPr>
          <a:xfrm>
            <a:off x="151370" y="1543987"/>
            <a:ext cx="11889260" cy="4638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ja-JP" sz="3600" b="1" dirty="0">
                <a:latin typeface="+mn-ea"/>
                <a:ea typeface="+mn-ea"/>
              </a:rPr>
              <a:t>Conclusion: </a:t>
            </a:r>
            <a:br>
              <a:rPr lang="en-US" altLang="ja-JP" sz="3600" b="1" dirty="0">
                <a:latin typeface="+mn-ea"/>
                <a:ea typeface="+mn-ea"/>
              </a:rPr>
            </a:br>
            <a:r>
              <a:rPr lang="en-US" altLang="ja-JP" sz="3600" b="1" dirty="0">
                <a:latin typeface="+mn-ea"/>
                <a:ea typeface="+mn-ea"/>
              </a:rPr>
              <a:t>1. </a:t>
            </a:r>
            <a:r>
              <a:rPr lang="en-US" altLang="ja-JP" sz="3200" b="1" dirty="0">
                <a:latin typeface="+mn-ea"/>
                <a:ea typeface="+mn-ea"/>
              </a:rPr>
              <a:t>there are a variety of error</a:t>
            </a:r>
            <a:endParaRPr lang="en-US" altLang="ja-JP" sz="36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ja-JP" sz="3600" b="1" dirty="0">
                <a:latin typeface="+mn-ea"/>
                <a:ea typeface="+mn-ea"/>
              </a:rPr>
              <a:t>Future direction: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ja-JP" sz="3200" b="1" dirty="0">
                <a:latin typeface="+mn-ea"/>
                <a:ea typeface="+mn-ea"/>
              </a:rPr>
              <a:t>Detect abnormal signal</a:t>
            </a:r>
          </a:p>
          <a:p>
            <a:pPr marL="1200150" lvl="1" indent="-742950">
              <a:lnSpc>
                <a:spcPct val="150000"/>
              </a:lnSpc>
              <a:buAutoNum type="arabicPeriod"/>
            </a:pPr>
            <a:r>
              <a:rPr lang="en-US" altLang="ja-JP" sz="2400" b="1" dirty="0">
                <a:latin typeface="+mn-ea"/>
                <a:ea typeface="+mn-ea"/>
              </a:rPr>
              <a:t>Hypothesis: checking relationship between mean and standard deviation?</a:t>
            </a:r>
            <a:endParaRPr lang="en-US" altLang="ja-JP" sz="2400" b="1" dirty="0">
              <a:latin typeface="+mn-ea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altLang="ja-JP" sz="3200" b="1" dirty="0">
                <a:latin typeface="+mn-ea"/>
                <a:ea typeface="+mn-ea"/>
              </a:rPr>
              <a:t>Remove the entire trial of the day</a:t>
            </a:r>
            <a:endParaRPr lang="ja-JP" altLang="en-US" sz="3600" b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0471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34C7F-A2F8-75C1-BFF4-8F7047F7EA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b="1" dirty="0">
                <a:latin typeface="+mn-ea"/>
                <a:ea typeface="+mn-ea"/>
              </a:rPr>
              <a:t>APPENDIX</a:t>
            </a:r>
            <a:endParaRPr kumimoji="1" lang="ja-JP" altLang="en-US" b="1">
              <a:latin typeface="+mn-ea"/>
              <a:ea typeface="+mn-ea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ED1AF3A-070F-ADCE-44B1-3A352F880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5062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3600" b="1" dirty="0">
                <a:latin typeface="+mn-ea"/>
                <a:ea typeface="+mn-ea"/>
              </a:rPr>
              <a:t>Change of skin-electrode impedance might cause the change of mean and variance</a:t>
            </a:r>
            <a:endParaRPr kumimoji="1" lang="ja-JP" altLang="en-US" sz="3600" b="1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99F3ECDD-8C40-F3FE-88CC-522121D890FE}"/>
                  </a:ext>
                </a:extLst>
              </p:cNvPr>
              <p:cNvSpPr txBox="1"/>
              <p:nvPr/>
            </p:nvSpPr>
            <p:spPr>
              <a:xfrm>
                <a:off x="5425440" y="1281559"/>
                <a:ext cx="6498336" cy="3235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d>
                        <m:dPr>
                          <m:ctrlPr>
                            <a:rPr kumimoji="1" lang="en-US" altLang="ja-JP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sSub>
                            <m:sSubPr>
                              <m:ctrlPr>
                                <a:rPr kumimoji="1" lang="en-US" altLang="ja-JP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kumimoji="1" lang="en-US" altLang="ja-JP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kumimoji="1" lang="en-US" altLang="ja-JP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kumimoji="1" lang="en-US" altLang="ja-JP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b="1" dirty="0"/>
              </a:p>
              <a:p>
                <a:endParaRPr kumimoji="1" lang="en-US" altLang="ja-JP" dirty="0"/>
              </a:p>
              <a:p>
                <a:pPr algn="ctr"/>
                <a:r>
                  <a:rPr kumimoji="1" lang="en-US" altLang="ja-JP" i="1" dirty="0">
                    <a:latin typeface="Cambria Math" panose="02040503050406030204" pitchFamily="18" charset="0"/>
                  </a:rPr>
                  <a:t>Basically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𝑎𝑛𝑑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kumimoji="1" lang="en-US" altLang="ja-JP" b="0" i="1" dirty="0">
                    <a:latin typeface="Cambria Math" panose="02040503050406030204" pitchFamily="18" charset="0"/>
                  </a:rPr>
                  <a:t>is the same across days</a:t>
                </a:r>
              </a:p>
              <a:p>
                <a:pPr algn="ctr"/>
                <a:r>
                  <a:rPr kumimoji="1" lang="en-US" altLang="ja-JP" i="1" dirty="0">
                    <a:latin typeface="Cambria Math" panose="02040503050406030204" pitchFamily="18" charset="0"/>
                  </a:rPr>
                  <a:t>But </a:t>
                </a:r>
                <a14:m>
                  <m:oMath xmlns:m="http://schemas.openxmlformats.org/officeDocument/2006/math">
                    <m:r>
                      <a:rPr kumimoji="1"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ja-JP" b="0" i="1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en-US" altLang="ja-JP" b="0" i="1" dirty="0">
                    <a:latin typeface="Cambria Math" panose="02040503050406030204" pitchFamily="18" charset="0"/>
                  </a:rPr>
                  <a:t> would change day by day.</a:t>
                </a:r>
              </a:p>
              <a:p>
                <a:endParaRPr kumimoji="1" lang="en-US" altLang="ja-JP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acc>
                            <m:accPr>
                              <m:chr m:val="̅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𝑐𝑜𝑣</m:t>
                          </m:r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99F3ECDD-8C40-F3FE-88CC-522121D89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440" y="1281559"/>
                <a:ext cx="6498336" cy="3235437"/>
              </a:xfrm>
              <a:prstGeom prst="rect">
                <a:avLst/>
              </a:prstGeom>
              <a:blipFill>
                <a:blip r:embed="rId4"/>
                <a:stretch>
                  <a:fillRect b="-7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EB74C4D-E8A8-CABA-5678-42C278AF5904}"/>
                  </a:ext>
                </a:extLst>
              </p:cNvPr>
              <p:cNvSpPr txBox="1"/>
              <p:nvPr/>
            </p:nvSpPr>
            <p:spPr>
              <a:xfrm>
                <a:off x="5425440" y="4648962"/>
                <a:ext cx="6498336" cy="1810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 </a:t>
                </a:r>
                <a14:m>
                  <m:oMath xmlns:m="http://schemas.openxmlformats.org/officeDocument/2006/math">
                    <m:r>
                      <a:rPr kumimoji="1" lang="en-US" altLang="ja-JP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kumimoji="1" lang="en-US" altLang="ja-JP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ja-JP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1" lang="en-US" altLang="ja-JP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then we can normalize it  by defining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kumimoji="1" lang="en-US" altLang="ja-JP" b="1" i="1">
                            <a:latin typeface="Cambria Math" panose="02040503050406030204" pitchFamily="18" charset="0"/>
                          </a:rPr>
                          <m:t>𝒏𝒆𝒘</m:t>
                        </m:r>
                      </m:sub>
                    </m:sSub>
                  </m:oMath>
                </a14:m>
                <a:r>
                  <a:rPr kumimoji="1" lang="en-US" altLang="ja-JP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kumimoji="1" lang="en-US" altLang="ja-JP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as below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kumimoji="1" lang="en-US" altLang="ja-JP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EB74C4D-E8A8-CABA-5678-42C278AF5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440" y="4648962"/>
                <a:ext cx="6498336" cy="1810176"/>
              </a:xfrm>
              <a:prstGeom prst="rect">
                <a:avLst/>
              </a:prstGeom>
              <a:blipFill>
                <a:blip r:embed="rId5"/>
                <a:stretch>
                  <a:fillRect l="-781" t="-209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>
            <a:extLst>
              <a:ext uri="{FF2B5EF4-FFF2-40B4-BE49-F238E27FC236}">
                <a16:creationId xmlns:a16="http://schemas.microsoft.com/office/drawing/2014/main" id="{C49AB201-CA54-042B-7778-571564CD6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88" y="2224558"/>
            <a:ext cx="4500799" cy="29895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A8572E5C-136B-C50B-57EF-AA39FE523B99}"/>
                  </a:ext>
                </a:extLst>
              </p14:cNvPr>
              <p14:cNvContentPartPr/>
              <p14:nvPr/>
            </p14:nvContentPartPr>
            <p14:xfrm>
              <a:off x="266400" y="1919160"/>
              <a:ext cx="9640440" cy="275472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A8572E5C-136B-C50B-57EF-AA39FE523B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040" y="1909800"/>
                <a:ext cx="9659160" cy="27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619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C543F1DF-4F26-9ADD-A85A-79FED827AB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1370" y="105632"/>
                <a:ext cx="11889260" cy="1325563"/>
              </a:xfrm>
            </p:spPr>
            <p:txBody>
              <a:bodyPr/>
              <a:lstStyle/>
              <a:p>
                <a:pPr algn="ctr"/>
                <a:r>
                  <a:rPr kumimoji="1" lang="en-US" altLang="ja-JP" b="1" dirty="0">
                    <a:latin typeface="+mn-ea"/>
                    <a:ea typeface="+mn-ea"/>
                  </a:rPr>
                  <a:t>Actually, </a:t>
                </a:r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ja-JP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≒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kumimoji="1" lang="ja-JP" altLang="en-US" b="1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C543F1DF-4F26-9ADD-A85A-79FED827A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1370" y="105632"/>
                <a:ext cx="1188926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5A0D179D-0291-14CF-8616-B3884AFE3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6096000" cy="4572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FB804A2-B6A6-C41B-C268-758F10C25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86000"/>
            <a:ext cx="6096000" cy="4572000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F398219E-43A2-1DE0-035D-60637EE16D73}"/>
              </a:ext>
            </a:extLst>
          </p:cNvPr>
          <p:cNvCxnSpPr>
            <a:cxnSpLocks/>
          </p:cNvCxnSpPr>
          <p:nvPr/>
        </p:nvCxnSpPr>
        <p:spPr>
          <a:xfrm flipV="1">
            <a:off x="792480" y="4864608"/>
            <a:ext cx="4681728" cy="1487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18C7FD4-3863-69B1-570E-1B0A3833C8EE}"/>
              </a:ext>
            </a:extLst>
          </p:cNvPr>
          <p:cNvCxnSpPr>
            <a:cxnSpLocks/>
          </p:cNvCxnSpPr>
          <p:nvPr/>
        </p:nvCxnSpPr>
        <p:spPr>
          <a:xfrm flipV="1">
            <a:off x="6888480" y="2865120"/>
            <a:ext cx="4681728" cy="34869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6E0B29A-A50D-0DFA-3E54-5B040C7D456E}"/>
              </a:ext>
            </a:extLst>
          </p:cNvPr>
          <p:cNvSpPr txBox="1"/>
          <p:nvPr/>
        </p:nvSpPr>
        <p:spPr>
          <a:xfrm>
            <a:off x="2924728" y="4443983"/>
            <a:ext cx="2549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This line is not regression</a:t>
            </a:r>
          </a:p>
          <a:p>
            <a:r>
              <a:rPr kumimoji="1" lang="en-US" altLang="ja-JP" dirty="0"/>
              <a:t>Just my estimation!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D431A12-2BD5-472E-EFFE-4EB8FBA1F0C4}"/>
                  </a:ext>
                </a:extLst>
              </p:cNvPr>
              <p:cNvSpPr txBox="1"/>
              <p:nvPr/>
            </p:nvSpPr>
            <p:spPr>
              <a:xfrm>
                <a:off x="151370" y="1485272"/>
                <a:ext cx="11889260" cy="703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𝑆𝑡𝑑</m:t>
                          </m:r>
                          <m:d>
                            <m:d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𝑆𝑡𝑑</m:t>
                          </m:r>
                          <m:d>
                            <m:d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D431A12-2BD5-472E-EFFE-4EB8FBA1F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70" y="1485272"/>
                <a:ext cx="11889260" cy="703269"/>
              </a:xfrm>
              <a:prstGeom prst="rect">
                <a:avLst/>
              </a:prstGeom>
              <a:blipFill>
                <a:blip r:embed="rId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ドーナツ 17">
            <a:extLst>
              <a:ext uri="{FF2B5EF4-FFF2-40B4-BE49-F238E27FC236}">
                <a16:creationId xmlns:a16="http://schemas.microsoft.com/office/drawing/2014/main" id="{F40DE3D9-13B9-F487-8812-3623922F18F9}"/>
              </a:ext>
            </a:extLst>
          </p:cNvPr>
          <p:cNvSpPr/>
          <p:nvPr/>
        </p:nvSpPr>
        <p:spPr>
          <a:xfrm>
            <a:off x="4774209" y="2694509"/>
            <a:ext cx="535374" cy="536779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1B4CAF4-BC7C-B98A-7F02-467C96C6C684}"/>
              </a:ext>
            </a:extLst>
          </p:cNvPr>
          <p:cNvSpPr txBox="1"/>
          <p:nvPr/>
        </p:nvSpPr>
        <p:spPr>
          <a:xfrm>
            <a:off x="3621404" y="2778232"/>
            <a:ext cx="120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solidFill>
                  <a:srgbClr val="FF0000"/>
                </a:solidFill>
              </a:rPr>
              <a:t>Day1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81D8076-3DE0-4658-F6A5-45CF5DA416C5}"/>
              </a:ext>
            </a:extLst>
          </p:cNvPr>
          <p:cNvSpPr txBox="1"/>
          <p:nvPr/>
        </p:nvSpPr>
        <p:spPr>
          <a:xfrm>
            <a:off x="9331624" y="4428993"/>
            <a:ext cx="2549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This line is not regression</a:t>
            </a:r>
          </a:p>
          <a:p>
            <a:r>
              <a:rPr kumimoji="1" lang="en-US" altLang="ja-JP" dirty="0"/>
              <a:t>Just my estimation!</a:t>
            </a:r>
            <a:endParaRPr kumimoji="1" lang="ja-JP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B5F95C7F-C7DE-DC5F-8810-86A029BC8883}"/>
                  </a:ext>
                </a:extLst>
              </p14:cNvPr>
              <p14:cNvContentPartPr/>
              <p14:nvPr/>
            </p14:nvContentPartPr>
            <p14:xfrm>
              <a:off x="6419520" y="1166400"/>
              <a:ext cx="1762920" cy="5463720"/>
            </p14:xfrm>
          </p:contentPart>
        </mc:Choice>
        <mc:Fallback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B5F95C7F-C7DE-DC5F-8810-86A029BC88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10160" y="1157040"/>
                <a:ext cx="1781640" cy="54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266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325563"/>
          </a:xfrm>
        </p:spPr>
        <p:txBody>
          <a:bodyPr/>
          <a:lstStyle/>
          <a:p>
            <a:pPr algn="ctr"/>
            <a:r>
              <a:rPr kumimoji="1" lang="en-US" altLang="ja-JP" b="1" dirty="0">
                <a:latin typeface="+mn-ea"/>
                <a:ea typeface="+mn-ea"/>
              </a:rPr>
              <a:t>Summary: how to solve the change of mean and variance</a:t>
            </a:r>
            <a:endParaRPr kumimoji="1" lang="ja-JP" altLang="en-US" b="1">
              <a:latin typeface="+mn-ea"/>
              <a:ea typeface="+mn-ea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F89B39C7-4F2C-C0BF-002F-4DCD0D84B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709" y="1431195"/>
            <a:ext cx="6104582" cy="4578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タイトル 1">
                <a:extLst>
                  <a:ext uri="{FF2B5EF4-FFF2-40B4-BE49-F238E27FC236}">
                    <a16:creationId xmlns:a16="http://schemas.microsoft.com/office/drawing/2014/main" id="{7806E992-1260-EE39-A3B0-F14A738732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370" y="5741233"/>
                <a:ext cx="11889260" cy="11167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ja-JP" b="1" dirty="0">
                    <a:latin typeface="+mn-ea"/>
                    <a:ea typeface="+mn-ea"/>
                  </a:rPr>
                  <a:t>Normalize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  <a:ea typeface="+mn-ea"/>
                          </a:rPr>
                          <m:t>𝑽</m:t>
                        </m:r>
                      </m:e>
                      <m:sub>
                        <m:r>
                          <a:rPr lang="en-US" altLang="ja-JP" b="1" i="1" smtClean="0">
                            <a:latin typeface="Cambria Math" panose="02040503050406030204" pitchFamily="18" charset="0"/>
                            <a:ea typeface="+mn-ea"/>
                          </a:rPr>
                          <m:t>𝒏𝒆𝒘</m:t>
                        </m:r>
                      </m:sub>
                    </m:sSub>
                  </m:oMath>
                </a14:m>
                <a:endParaRPr lang="ja-JP" altLang="en-US" b="1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タイトル 1">
                <a:extLst>
                  <a:ext uri="{FF2B5EF4-FFF2-40B4-BE49-F238E27FC236}">
                    <a16:creationId xmlns:a16="http://schemas.microsoft.com/office/drawing/2014/main" id="{7806E992-1260-EE39-A3B0-F14A73873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70" y="5741233"/>
                <a:ext cx="11889260" cy="1116767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63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81BF447-0E79-F253-0512-719B68465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245" y="-8821"/>
            <a:ext cx="4677918" cy="350843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6C667D4-E8B2-3CC1-E6E9-F0285A707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677918" cy="350843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EA81B1E-36D1-E8AE-462E-319D61CE4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373206"/>
            <a:ext cx="4677918" cy="350843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B185593-FC1C-8A8D-C545-F4E551CDA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245" y="3373206"/>
            <a:ext cx="4677918" cy="350843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7297997-FE73-559A-6F66-C5AC7EAB0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5030" y="2229633"/>
            <a:ext cx="3725296" cy="27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4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C94BA67-B454-EEE9-6F6C-4AB73295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208" y="2259225"/>
            <a:ext cx="6096000" cy="4572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718155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3200" b="1" dirty="0">
                <a:latin typeface="+mn-ea"/>
                <a:ea typeface="+mn-ea"/>
              </a:rPr>
              <a:t>2 problems to analyze by preprocessed EMG across days</a:t>
            </a:r>
            <a:endParaRPr kumimoji="1" lang="ja-JP" altLang="en-US" sz="3200" b="1">
              <a:latin typeface="+mn-ea"/>
              <a:ea typeface="+mn-ea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BBB3889-2FBD-2391-21F7-AF21E0B18FCA}"/>
              </a:ext>
            </a:extLst>
          </p:cNvPr>
          <p:cNvSpPr txBox="1"/>
          <p:nvPr/>
        </p:nvSpPr>
        <p:spPr>
          <a:xfrm>
            <a:off x="6236251" y="1680519"/>
            <a:ext cx="58076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Abnormal signal is included occasionally</a:t>
            </a:r>
            <a:endParaRPr kumimoji="1" lang="ja-JP" altLang="en-US" b="1"/>
          </a:p>
        </p:txBody>
      </p:sp>
      <p:sp>
        <p:nvSpPr>
          <p:cNvPr id="9" name="ドーナツ 8">
            <a:extLst>
              <a:ext uri="{FF2B5EF4-FFF2-40B4-BE49-F238E27FC236}">
                <a16:creationId xmlns:a16="http://schemas.microsoft.com/office/drawing/2014/main" id="{94614A5B-6F52-3A4E-3F64-61759E039BB5}"/>
              </a:ext>
            </a:extLst>
          </p:cNvPr>
          <p:cNvSpPr/>
          <p:nvPr/>
        </p:nvSpPr>
        <p:spPr>
          <a:xfrm>
            <a:off x="10416953" y="5350476"/>
            <a:ext cx="407773" cy="432488"/>
          </a:xfrm>
          <a:prstGeom prst="donut">
            <a:avLst>
              <a:gd name="adj" fmla="val 22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072D737-C8F3-449C-7549-35CA6F746476}"/>
              </a:ext>
            </a:extLst>
          </p:cNvPr>
          <p:cNvSpPr txBox="1"/>
          <p:nvPr/>
        </p:nvSpPr>
        <p:spPr>
          <a:xfrm>
            <a:off x="148074" y="1680519"/>
            <a:ext cx="58076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Mean and Variance change across days</a:t>
            </a:r>
            <a:endParaRPr kumimoji="1" lang="ja-JP" altLang="en-US" b="1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C130C90B-66CD-A5FB-1E63-EA0448592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" y="2259225"/>
            <a:ext cx="6096000" cy="4572000"/>
          </a:xfrm>
          <a:prstGeom prst="rect">
            <a:avLst/>
          </a:prstGeom>
        </p:spPr>
      </p:pic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4B1D1C47-1972-0CC9-D25B-09203DA91521}"/>
              </a:ext>
            </a:extLst>
          </p:cNvPr>
          <p:cNvCxnSpPr/>
          <p:nvPr/>
        </p:nvCxnSpPr>
        <p:spPr>
          <a:xfrm>
            <a:off x="1004969" y="3318818"/>
            <a:ext cx="0" cy="2452813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0865AE59-9043-BF37-048D-C33D26622BF8}"/>
              </a:ext>
            </a:extLst>
          </p:cNvPr>
          <p:cNvCxnSpPr>
            <a:cxnSpLocks/>
          </p:cNvCxnSpPr>
          <p:nvPr/>
        </p:nvCxnSpPr>
        <p:spPr>
          <a:xfrm>
            <a:off x="2011808" y="5350476"/>
            <a:ext cx="0" cy="68373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1">
            <a:extLst>
              <a:ext uri="{FF2B5EF4-FFF2-40B4-BE49-F238E27FC236}">
                <a16:creationId xmlns:a16="http://schemas.microsoft.com/office/drawing/2014/main" id="{0B6BA9FE-CE29-66C2-F4CF-4BD7CD1D8955}"/>
              </a:ext>
            </a:extLst>
          </p:cNvPr>
          <p:cNvSpPr txBox="1">
            <a:spLocks/>
          </p:cNvSpPr>
          <p:nvPr/>
        </p:nvSpPr>
        <p:spPr>
          <a:xfrm>
            <a:off x="148074" y="734884"/>
            <a:ext cx="11889260" cy="88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Plot method</a:t>
            </a:r>
          </a:p>
          <a:p>
            <a:pPr algn="ctr"/>
            <a:r>
              <a:rPr lang="en-US" altLang="ja-JP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calculate mean EMG around Go Cue each trial(remove data which couldn’t reach to target)</a:t>
            </a:r>
          </a:p>
          <a:p>
            <a:pPr algn="ctr"/>
            <a:r>
              <a:rPr lang="en-US" altLang="ja-JP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Red dotted lines are mean EMG at rest period(= base noise level)</a:t>
            </a:r>
            <a:endParaRPr lang="ja-JP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8498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AE6708-5DAC-E8E1-07C3-E5682CB5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745" y="0"/>
            <a:ext cx="4719255" cy="353944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2ABCB9F-09D5-94AA-4BB3-E93D66680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860" y="3429000"/>
            <a:ext cx="4719255" cy="353944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2CABAC3-7D17-5435-CDE0-0E2C6014B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114" y="0"/>
            <a:ext cx="4719255" cy="353944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B61457B-3BE7-8AA9-05D8-8CEFDC658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39441"/>
            <a:ext cx="4719255" cy="35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15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C94BA67-B454-EEE9-6F6C-4AB73295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208" y="2259225"/>
            <a:ext cx="6096000" cy="4572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325563"/>
          </a:xfrm>
        </p:spPr>
        <p:txBody>
          <a:bodyPr/>
          <a:lstStyle/>
          <a:p>
            <a:pPr algn="ctr"/>
            <a:r>
              <a:rPr kumimoji="1" lang="ja-JP" altLang="en-US" b="1">
                <a:latin typeface="+mn-ea"/>
                <a:ea typeface="+mn-ea"/>
              </a:rPr>
              <a:t>複数の日に渡る計測信号をそのまま解析することはできない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BBB3889-2FBD-2391-21F7-AF21E0B18FCA}"/>
              </a:ext>
            </a:extLst>
          </p:cNvPr>
          <p:cNvSpPr txBox="1"/>
          <p:nvPr/>
        </p:nvSpPr>
        <p:spPr>
          <a:xfrm>
            <a:off x="6236251" y="1680519"/>
            <a:ext cx="58076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EMG</a:t>
            </a:r>
            <a:r>
              <a:rPr kumimoji="1" lang="ja-JP" altLang="en-US" b="1"/>
              <a:t>を正しく計測できていない時がある</a:t>
            </a:r>
          </a:p>
        </p:txBody>
      </p:sp>
      <p:sp>
        <p:nvSpPr>
          <p:cNvPr id="9" name="ドーナツ 8">
            <a:extLst>
              <a:ext uri="{FF2B5EF4-FFF2-40B4-BE49-F238E27FC236}">
                <a16:creationId xmlns:a16="http://schemas.microsoft.com/office/drawing/2014/main" id="{94614A5B-6F52-3A4E-3F64-61759E039BB5}"/>
              </a:ext>
            </a:extLst>
          </p:cNvPr>
          <p:cNvSpPr/>
          <p:nvPr/>
        </p:nvSpPr>
        <p:spPr>
          <a:xfrm>
            <a:off x="10416953" y="5350476"/>
            <a:ext cx="407773" cy="432488"/>
          </a:xfrm>
          <a:prstGeom prst="donut">
            <a:avLst>
              <a:gd name="adj" fmla="val 22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072D737-C8F3-449C-7549-35CA6F746476}"/>
              </a:ext>
            </a:extLst>
          </p:cNvPr>
          <p:cNvSpPr txBox="1"/>
          <p:nvPr/>
        </p:nvSpPr>
        <p:spPr>
          <a:xfrm>
            <a:off x="148074" y="1680519"/>
            <a:ext cx="580767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/>
              <a:t>平均、分散が変わってしまう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C130C90B-66CD-A5FB-1E63-EA0448592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" y="2259225"/>
            <a:ext cx="6096000" cy="4572000"/>
          </a:xfrm>
          <a:prstGeom prst="rect">
            <a:avLst/>
          </a:prstGeom>
        </p:spPr>
      </p:pic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4B1D1C47-1972-0CC9-D25B-09203DA91521}"/>
              </a:ext>
            </a:extLst>
          </p:cNvPr>
          <p:cNvCxnSpPr/>
          <p:nvPr/>
        </p:nvCxnSpPr>
        <p:spPr>
          <a:xfrm>
            <a:off x="1004969" y="3318818"/>
            <a:ext cx="0" cy="2452813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0865AE59-9043-BF37-048D-C33D26622BF8}"/>
              </a:ext>
            </a:extLst>
          </p:cNvPr>
          <p:cNvCxnSpPr>
            <a:cxnSpLocks/>
          </p:cNvCxnSpPr>
          <p:nvPr/>
        </p:nvCxnSpPr>
        <p:spPr>
          <a:xfrm>
            <a:off x="2011808" y="5350476"/>
            <a:ext cx="0" cy="68373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78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34C7F-A2F8-75C1-BFF4-8F7047F7E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983" y="2235200"/>
            <a:ext cx="10392033" cy="2387600"/>
          </a:xfrm>
        </p:spPr>
        <p:txBody>
          <a:bodyPr anchor="ctr">
            <a:normAutofit/>
          </a:bodyPr>
          <a:lstStyle/>
          <a:p>
            <a:r>
              <a:rPr lang="ja-JP" altLang="en-US" b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日毎に平均、分散が変わる</a:t>
            </a:r>
            <a:br>
              <a:rPr lang="en-US" altLang="ja-JP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ja-JP" altLang="en-US" b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問題の解決策についての考察</a:t>
            </a:r>
            <a:endParaRPr kumimoji="1" lang="ja-JP" altLang="en-US" b="1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291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325563"/>
          </a:xfrm>
        </p:spPr>
        <p:txBody>
          <a:bodyPr/>
          <a:lstStyle/>
          <a:p>
            <a:pPr algn="ctr"/>
            <a:r>
              <a:rPr kumimoji="1" lang="ja-JP" altLang="en-US" b="1">
                <a:latin typeface="+mn-ea"/>
                <a:ea typeface="+mn-ea"/>
              </a:rPr>
              <a:t>日毎に平均と分散が変わる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376514F-A990-54EC-033E-F3ABA921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79562"/>
            <a:ext cx="6104583" cy="457843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89B39C7-4F2C-C0BF-002F-4DCD0D84B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9562"/>
            <a:ext cx="6104582" cy="457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40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325563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ja-JP" altLang="en-US" b="1">
                <a:latin typeface="+mn-ea"/>
                <a:ea typeface="+mn-ea"/>
              </a:rPr>
              <a:t>平均、分散が変化するのは電極のインピーダンス</a:t>
            </a:r>
            <a:r>
              <a:rPr lang="ja-JP" altLang="en-US" b="1">
                <a:latin typeface="+mn-ea"/>
                <a:ea typeface="+mn-ea"/>
              </a:rPr>
              <a:t>の変化による作動増幅回路の出力分布の変化だと思う</a:t>
            </a:r>
            <a:endParaRPr kumimoji="1" lang="ja-JP" altLang="en-US" b="1">
              <a:latin typeface="+mn-ea"/>
              <a:ea typeface="+mn-ea"/>
            </a:endParaRPr>
          </a:p>
        </p:txBody>
      </p:sp>
      <p:pic>
        <p:nvPicPr>
          <p:cNvPr id="6" name="図 5" descr="ダイアグラム, 概略図&#10;&#10;自動的に生成された説明">
            <a:extLst>
              <a:ext uri="{FF2B5EF4-FFF2-40B4-BE49-F238E27FC236}">
                <a16:creationId xmlns:a16="http://schemas.microsoft.com/office/drawing/2014/main" id="{FBE5BE91-5949-ABFF-B4BA-5BA6BE015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8" y="3677002"/>
            <a:ext cx="1192203" cy="2015547"/>
          </a:xfrm>
          <a:prstGeom prst="rect">
            <a:avLst/>
          </a:prstGeom>
        </p:spPr>
      </p:pic>
      <p:pic>
        <p:nvPicPr>
          <p:cNvPr id="7" name="図 6" descr="ダイアグラム, 概略図&#10;&#10;自動的に生成された説明">
            <a:extLst>
              <a:ext uri="{FF2B5EF4-FFF2-40B4-BE49-F238E27FC236}">
                <a16:creationId xmlns:a16="http://schemas.microsoft.com/office/drawing/2014/main" id="{280C0B98-038D-6468-CCCE-59007DFFE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82" y="3689194"/>
            <a:ext cx="1192203" cy="20155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99F3ECDD-8C40-F3FE-88CC-522121D890FE}"/>
                  </a:ext>
                </a:extLst>
              </p:cNvPr>
              <p:cNvSpPr txBox="1"/>
              <p:nvPr/>
            </p:nvSpPr>
            <p:spPr>
              <a:xfrm>
                <a:off x="5425440" y="1444189"/>
                <a:ext cx="6498336" cy="2684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dirty="0"/>
              </a:p>
              <a:p>
                <a:endParaRPr kumimoji="1" lang="en-US" altLang="ja-JP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kumimoji="1" lang="ja-JP" altLang="en-US" i="1">
                          <a:latin typeface="Cambria Math" panose="02040503050406030204" pitchFamily="18" charset="0"/>
                        </a:rPr>
                        <m:t>と、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kumimoji="1" lang="ja-JP" altLang="en-US" i="1">
                          <a:latin typeface="Cambria Math" panose="02040503050406030204" pitchFamily="18" charset="0"/>
                        </a:rPr>
                        <m:t>の分布は毎日同じだが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と</m:t>
                      </m:r>
                      <m:r>
                        <a:rPr kumimoji="1"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kumimoji="1"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が毎日変わっている</m:t>
                      </m:r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acc>
                            <m:accPr>
                              <m:chr m:val="̅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𝑐𝑜𝑣</m:t>
                          </m:r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99F3ECDD-8C40-F3FE-88CC-522121D89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440" y="1444189"/>
                <a:ext cx="6498336" cy="2684646"/>
              </a:xfrm>
              <a:prstGeom prst="rect">
                <a:avLst/>
              </a:prstGeom>
              <a:blipFill>
                <a:blip r:embed="rId4"/>
                <a:stretch>
                  <a:fillRect b="-14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1F8CC73-BBE7-0F7D-C8FF-4B456D30001C}"/>
              </a:ext>
            </a:extLst>
          </p:cNvPr>
          <p:cNvSpPr/>
          <p:nvPr/>
        </p:nvSpPr>
        <p:spPr>
          <a:xfrm>
            <a:off x="1433237" y="4925712"/>
            <a:ext cx="2099095" cy="766837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皮膚</a:t>
            </a:r>
            <a:endParaRPr kumimoji="1" lang="ja-JP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CA205B1-C674-0546-4AC3-2F50139DB2A9}"/>
              </a:ext>
            </a:extLst>
          </p:cNvPr>
          <p:cNvSpPr/>
          <p:nvPr/>
        </p:nvSpPr>
        <p:spPr>
          <a:xfrm>
            <a:off x="1768287" y="4502711"/>
            <a:ext cx="1428992" cy="42013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電極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78AF2298-12B3-588F-B234-4B03AFA49A74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482783" y="4175514"/>
            <a:ext cx="0" cy="3271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EB74C4D-E8A8-CABA-5678-42C278AF5904}"/>
                  </a:ext>
                </a:extLst>
              </p:cNvPr>
              <p:cNvSpPr txBox="1"/>
              <p:nvPr/>
            </p:nvSpPr>
            <p:spPr>
              <a:xfrm>
                <a:off x="5425440" y="4367359"/>
                <a:ext cx="6498336" cy="2373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/>
                  <a:t>どうやって標準化するか？以下を仮定する。</a:t>
                </a:r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̅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kumimoji="1" lang="en-US" altLang="ja-JP" b="0" dirty="0"/>
              </a:p>
              <a:p>
                <a:r>
                  <a:rPr kumimoji="1" lang="ja-JP" altLang="en-US"/>
                  <a:t>と標準化することで、</a:t>
                </a:r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kumimoji="1" lang="en-US" altLang="ja-JP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EB74C4D-E8A8-CABA-5678-42C278AF5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440" y="4367359"/>
                <a:ext cx="6498336" cy="2373791"/>
              </a:xfrm>
              <a:prstGeom prst="rect">
                <a:avLst/>
              </a:prstGeom>
              <a:blipFill>
                <a:blip r:embed="rId5"/>
                <a:stretch>
                  <a:fillRect l="-781" t="-106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431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325563"/>
          </a:xfrm>
        </p:spPr>
        <p:txBody>
          <a:bodyPr/>
          <a:lstStyle/>
          <a:p>
            <a:pPr algn="ctr"/>
            <a:r>
              <a:rPr lang="ja-JP" altLang="en-US" b="1">
                <a:latin typeface="+mn-ea"/>
                <a:ea typeface="+mn-ea"/>
              </a:rPr>
              <a:t>大体は</a:t>
            </a:r>
            <a:r>
              <a:rPr lang="en-US" altLang="ja-JP" b="1" dirty="0">
                <a:latin typeface="+mn-ea"/>
                <a:ea typeface="+mn-ea"/>
              </a:rPr>
              <a:t>β=1</a:t>
            </a:r>
            <a:r>
              <a:rPr lang="ja-JP" altLang="en-US" b="1">
                <a:latin typeface="+mn-ea"/>
                <a:ea typeface="+mn-ea"/>
              </a:rPr>
              <a:t>で近似できるので、</a:t>
            </a:r>
            <a:r>
              <a:rPr lang="en-US" altLang="ja-JP" b="1" dirty="0">
                <a:latin typeface="+mn-ea"/>
                <a:ea typeface="+mn-ea"/>
              </a:rPr>
              <a:t>β=1</a:t>
            </a:r>
            <a:r>
              <a:rPr lang="ja-JP" altLang="en-US" b="1">
                <a:latin typeface="+mn-ea"/>
                <a:ea typeface="+mn-ea"/>
              </a:rPr>
              <a:t>で標準化できるのではないか</a:t>
            </a:r>
            <a:endParaRPr kumimoji="1" lang="ja-JP" altLang="en-US" b="1">
              <a:latin typeface="+mn-ea"/>
              <a:ea typeface="+mn-ea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A0D179D-0291-14CF-8616-B3884AFE3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0"/>
            <a:ext cx="6096000" cy="4572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FB804A2-B6A6-C41B-C268-758F10C25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86000"/>
            <a:ext cx="6096000" cy="4572000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F398219E-43A2-1DE0-035D-60637EE16D73}"/>
              </a:ext>
            </a:extLst>
          </p:cNvPr>
          <p:cNvCxnSpPr>
            <a:cxnSpLocks/>
          </p:cNvCxnSpPr>
          <p:nvPr/>
        </p:nvCxnSpPr>
        <p:spPr>
          <a:xfrm flipV="1">
            <a:off x="792480" y="4864608"/>
            <a:ext cx="4681728" cy="14874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18C7FD4-3863-69B1-570E-1B0A3833C8EE}"/>
              </a:ext>
            </a:extLst>
          </p:cNvPr>
          <p:cNvCxnSpPr>
            <a:cxnSpLocks/>
          </p:cNvCxnSpPr>
          <p:nvPr/>
        </p:nvCxnSpPr>
        <p:spPr>
          <a:xfrm flipV="1">
            <a:off x="6888480" y="2865120"/>
            <a:ext cx="4681728" cy="34869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6E0B29A-A50D-0DFA-3E54-5B040C7D456E}"/>
              </a:ext>
            </a:extLst>
          </p:cNvPr>
          <p:cNvSpPr txBox="1"/>
          <p:nvPr/>
        </p:nvSpPr>
        <p:spPr>
          <a:xfrm>
            <a:off x="3572256" y="4358640"/>
            <a:ext cx="1596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Not regression</a:t>
            </a:r>
          </a:p>
          <a:p>
            <a:r>
              <a:rPr kumimoji="1" lang="en-US" altLang="ja-JP" dirty="0"/>
              <a:t>Just estimation</a:t>
            </a:r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EDAD3B0-CB06-5639-4A36-66A57160E2A9}"/>
              </a:ext>
            </a:extLst>
          </p:cNvPr>
          <p:cNvSpPr txBox="1"/>
          <p:nvPr/>
        </p:nvSpPr>
        <p:spPr>
          <a:xfrm>
            <a:off x="9649431" y="4218277"/>
            <a:ext cx="1596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Not regression</a:t>
            </a:r>
          </a:p>
          <a:p>
            <a:r>
              <a:rPr kumimoji="1" lang="en-US" altLang="ja-JP" dirty="0"/>
              <a:t>Just estimation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D431A12-2BD5-472E-EFFE-4EB8FBA1F0C4}"/>
                  </a:ext>
                </a:extLst>
              </p:cNvPr>
              <p:cNvSpPr txBox="1"/>
              <p:nvPr/>
            </p:nvSpPr>
            <p:spPr>
              <a:xfrm>
                <a:off x="151370" y="1485272"/>
                <a:ext cx="11889260" cy="703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𝑇h𝑒𝑛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𝑆𝑡𝑑</m:t>
                          </m:r>
                          <m:d>
                            <m:d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𝑆𝑡𝑑</m:t>
                          </m:r>
                          <m:d>
                            <m:d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kumimoji="1" lang="en-US" altLang="ja-JP" dirty="0"/>
              </a:p>
            </p:txBody>
          </p:sp>
        </mc:Choice>
        <mc:Fallback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D431A12-2BD5-472E-EFFE-4EB8FBA1F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70" y="1485272"/>
                <a:ext cx="11889260" cy="703269"/>
              </a:xfrm>
              <a:prstGeom prst="rect">
                <a:avLst/>
              </a:prstGeom>
              <a:blipFill>
                <a:blip r:embed="rId5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ドーナツ 17">
            <a:extLst>
              <a:ext uri="{FF2B5EF4-FFF2-40B4-BE49-F238E27FC236}">
                <a16:creationId xmlns:a16="http://schemas.microsoft.com/office/drawing/2014/main" id="{F40DE3D9-13B9-F487-8812-3623922F18F9}"/>
              </a:ext>
            </a:extLst>
          </p:cNvPr>
          <p:cNvSpPr/>
          <p:nvPr/>
        </p:nvSpPr>
        <p:spPr>
          <a:xfrm>
            <a:off x="4774209" y="2694509"/>
            <a:ext cx="535374" cy="536779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1B4CAF4-BC7C-B98A-7F02-467C96C6C684}"/>
              </a:ext>
            </a:extLst>
          </p:cNvPr>
          <p:cNvSpPr txBox="1"/>
          <p:nvPr/>
        </p:nvSpPr>
        <p:spPr>
          <a:xfrm>
            <a:off x="3621404" y="2778232"/>
            <a:ext cx="120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>
                <a:solidFill>
                  <a:srgbClr val="FF0000"/>
                </a:solidFill>
              </a:rPr>
              <a:t>Day1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103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34C7F-A2F8-75C1-BFF4-8F7047F7E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983" y="2235200"/>
            <a:ext cx="10392033" cy="2387600"/>
          </a:xfrm>
        </p:spPr>
        <p:txBody>
          <a:bodyPr anchor="ctr">
            <a:noAutofit/>
          </a:bodyPr>
          <a:lstStyle/>
          <a:p>
            <a:r>
              <a:rPr lang="en-US" altLang="ja-JP" b="1" dirty="0">
                <a:latin typeface="+mn-ea"/>
                <a:ea typeface="+mn-ea"/>
              </a:rPr>
              <a:t>EMG</a:t>
            </a:r>
            <a:r>
              <a:rPr lang="ja-JP" altLang="en-US" b="1">
                <a:latin typeface="+mn-ea"/>
                <a:ea typeface="+mn-ea"/>
              </a:rPr>
              <a:t>が正しく計測されてない時があることの考察</a:t>
            </a:r>
            <a:endParaRPr kumimoji="1" lang="ja-JP" altLang="en-US" sz="4400" b="1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931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325563"/>
          </a:xfrm>
        </p:spPr>
        <p:txBody>
          <a:bodyPr/>
          <a:lstStyle/>
          <a:p>
            <a:pPr algn="ctr"/>
            <a:r>
              <a:rPr kumimoji="1" lang="en-US" altLang="ja-JP" b="1" dirty="0">
                <a:latin typeface="+mn-ea"/>
                <a:ea typeface="+mn-ea"/>
              </a:rPr>
              <a:t>EMG</a:t>
            </a:r>
            <a:r>
              <a:rPr lang="ja-JP" altLang="en-US" b="1">
                <a:latin typeface="+mn-ea"/>
                <a:ea typeface="+mn-ea"/>
              </a:rPr>
              <a:t>が正しく計測されていない時の形は様々ある</a:t>
            </a:r>
            <a:endParaRPr kumimoji="1" lang="ja-JP" altLang="en-US" b="1">
              <a:latin typeface="+mn-ea"/>
              <a:ea typeface="+mn-ea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99D0CD7-DF6A-5922-31EB-08C18382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86001"/>
            <a:ext cx="6096000" cy="4572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0B26144-E523-00C7-E373-2F375B27B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86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81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325563"/>
          </a:xfrm>
        </p:spPr>
        <p:txBody>
          <a:bodyPr/>
          <a:lstStyle/>
          <a:p>
            <a:pPr algn="ctr"/>
            <a:r>
              <a:rPr kumimoji="1" lang="en-US" altLang="ja-JP" b="1" dirty="0">
                <a:latin typeface="+mn-ea"/>
                <a:ea typeface="+mn-ea"/>
              </a:rPr>
              <a:t>EMG</a:t>
            </a:r>
            <a:r>
              <a:rPr lang="ja-JP" altLang="en-US" b="1">
                <a:latin typeface="+mn-ea"/>
                <a:ea typeface="+mn-ea"/>
              </a:rPr>
              <a:t>が正しく計測されていない時の形は様々ある</a:t>
            </a:r>
            <a:endParaRPr kumimoji="1" lang="ja-JP" altLang="en-US" b="1">
              <a:latin typeface="+mn-ea"/>
              <a:ea typeface="+mn-ea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99D0CD7-DF6A-5922-31EB-08C18382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86001"/>
            <a:ext cx="6096000" cy="4572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0B26144-E523-00C7-E373-2F375B27B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86000"/>
            <a:ext cx="6096000" cy="4572000"/>
          </a:xfrm>
          <a:prstGeom prst="rect">
            <a:avLst/>
          </a:prstGeom>
        </p:spPr>
      </p:pic>
      <p:sp>
        <p:nvSpPr>
          <p:cNvPr id="11" name="ドーナツ 10">
            <a:extLst>
              <a:ext uri="{FF2B5EF4-FFF2-40B4-BE49-F238E27FC236}">
                <a16:creationId xmlns:a16="http://schemas.microsoft.com/office/drawing/2014/main" id="{CF02B730-FCF1-6EDD-417A-23B43286DA63}"/>
              </a:ext>
            </a:extLst>
          </p:cNvPr>
          <p:cNvSpPr/>
          <p:nvPr/>
        </p:nvSpPr>
        <p:spPr>
          <a:xfrm>
            <a:off x="3474720" y="2560320"/>
            <a:ext cx="256032" cy="3706368"/>
          </a:xfrm>
          <a:prstGeom prst="donut">
            <a:avLst>
              <a:gd name="adj" fmla="val 92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11">
            <a:extLst>
              <a:ext uri="{FF2B5EF4-FFF2-40B4-BE49-F238E27FC236}">
                <a16:creationId xmlns:a16="http://schemas.microsoft.com/office/drawing/2014/main" id="{5F608DC8-59AA-27B0-98A7-2D7D9CF0DA08}"/>
              </a:ext>
            </a:extLst>
          </p:cNvPr>
          <p:cNvSpPr/>
          <p:nvPr/>
        </p:nvSpPr>
        <p:spPr>
          <a:xfrm>
            <a:off x="2889504" y="4693919"/>
            <a:ext cx="841248" cy="1426465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12">
            <a:extLst>
              <a:ext uri="{FF2B5EF4-FFF2-40B4-BE49-F238E27FC236}">
                <a16:creationId xmlns:a16="http://schemas.microsoft.com/office/drawing/2014/main" id="{7224A14B-D4F1-D713-040F-0E7C705336E8}"/>
              </a:ext>
            </a:extLst>
          </p:cNvPr>
          <p:cNvSpPr/>
          <p:nvPr/>
        </p:nvSpPr>
        <p:spPr>
          <a:xfrm>
            <a:off x="10434926" y="5407151"/>
            <a:ext cx="343322" cy="514010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A52C497-CBE6-1918-7A32-DC4D4542BD47}"/>
              </a:ext>
            </a:extLst>
          </p:cNvPr>
          <p:cNvSpPr txBox="1"/>
          <p:nvPr/>
        </p:nvSpPr>
        <p:spPr>
          <a:xfrm>
            <a:off x="2396222" y="1948251"/>
            <a:ext cx="266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2, </a:t>
            </a:r>
            <a:r>
              <a:rPr kumimoji="1" lang="ja-JP" altLang="en-US" b="1">
                <a:solidFill>
                  <a:srgbClr val="FF0000"/>
                </a:solidFill>
              </a:rPr>
              <a:t>突然の</a:t>
            </a:r>
            <a:r>
              <a:rPr kumimoji="1" lang="en-US" altLang="ja-JP" b="1" dirty="0">
                <a:solidFill>
                  <a:srgbClr val="FF0000"/>
                </a:solidFill>
              </a:rPr>
              <a:t>baseline</a:t>
            </a:r>
            <a:r>
              <a:rPr kumimoji="1" lang="ja-JP" altLang="en-US" b="1">
                <a:solidFill>
                  <a:srgbClr val="FF0000"/>
                </a:solidFill>
              </a:rPr>
              <a:t>の変化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340C48E-BD27-8405-CDEA-DB48FD44EE78}"/>
              </a:ext>
            </a:extLst>
          </p:cNvPr>
          <p:cNvSpPr txBox="1"/>
          <p:nvPr/>
        </p:nvSpPr>
        <p:spPr>
          <a:xfrm>
            <a:off x="713727" y="4573015"/>
            <a:ext cx="266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1.</a:t>
            </a:r>
            <a:r>
              <a:rPr kumimoji="1" lang="ja-JP" altLang="en-US" b="1">
                <a:solidFill>
                  <a:srgbClr val="FF0000"/>
                </a:solidFill>
              </a:rPr>
              <a:t>普段と異なる波形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8192F92-B8E1-A58F-3F41-C96F60E30244}"/>
              </a:ext>
            </a:extLst>
          </p:cNvPr>
          <p:cNvSpPr txBox="1"/>
          <p:nvPr/>
        </p:nvSpPr>
        <p:spPr>
          <a:xfrm>
            <a:off x="9443718" y="4820126"/>
            <a:ext cx="266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3. </a:t>
            </a:r>
            <a:r>
              <a:rPr kumimoji="1" lang="ja-JP" altLang="en-US" b="1">
                <a:solidFill>
                  <a:srgbClr val="FF0000"/>
                </a:solidFill>
              </a:rPr>
              <a:t>突然発生する異常値</a:t>
            </a:r>
          </a:p>
        </p:txBody>
      </p:sp>
    </p:spTree>
    <p:extLst>
      <p:ext uri="{BB962C8B-B14F-4D97-AF65-F5344CB8AC3E}">
        <p14:creationId xmlns:p14="http://schemas.microsoft.com/office/powerpoint/2010/main" val="3939710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325563"/>
          </a:xfrm>
        </p:spPr>
        <p:txBody>
          <a:bodyPr/>
          <a:lstStyle/>
          <a:p>
            <a:pPr algn="ctr"/>
            <a:r>
              <a:rPr kumimoji="1" lang="en-US" altLang="ja-JP" b="1" dirty="0">
                <a:latin typeface="+mn-ea"/>
                <a:ea typeface="+mn-ea"/>
              </a:rPr>
              <a:t>1</a:t>
            </a:r>
            <a:r>
              <a:rPr kumimoji="1" lang="ja-JP" altLang="en-US" b="1">
                <a:latin typeface="+mn-ea"/>
                <a:ea typeface="+mn-ea"/>
              </a:rPr>
              <a:t>日の中で</a:t>
            </a:r>
            <a:r>
              <a:rPr kumimoji="1" lang="en-US" altLang="ja-JP" b="1" dirty="0">
                <a:latin typeface="+mn-ea"/>
                <a:ea typeface="+mn-ea"/>
              </a:rPr>
              <a:t>α,β</a:t>
            </a:r>
            <a:r>
              <a:rPr kumimoji="1" lang="ja-JP" altLang="en-US" b="1">
                <a:latin typeface="+mn-ea"/>
                <a:ea typeface="+mn-ea"/>
              </a:rPr>
              <a:t>が変わっている可能性がある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8A3B2B-A387-C7EB-F8B1-63109A0C4F5E}"/>
              </a:ext>
            </a:extLst>
          </p:cNvPr>
          <p:cNvSpPr txBox="1"/>
          <p:nvPr/>
        </p:nvSpPr>
        <p:spPr>
          <a:xfrm>
            <a:off x="699538" y="1431195"/>
            <a:ext cx="1079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Baseline drift</a:t>
            </a:r>
            <a:r>
              <a:rPr kumimoji="1" lang="ja-JP" altLang="en-US"/>
              <a:t>が発生した可能性がある</a:t>
            </a:r>
            <a:endParaRPr kumimoji="1"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D4FE4B4-581E-C31C-7776-839817F88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6096000" cy="4572000"/>
          </a:xfrm>
          <a:prstGeom prst="rect">
            <a:avLst/>
          </a:prstGeom>
        </p:spPr>
      </p:pic>
      <p:sp>
        <p:nvSpPr>
          <p:cNvPr id="14" name="ドーナツ 13">
            <a:extLst>
              <a:ext uri="{FF2B5EF4-FFF2-40B4-BE49-F238E27FC236}">
                <a16:creationId xmlns:a16="http://schemas.microsoft.com/office/drawing/2014/main" id="{35299ADA-0AD0-FC40-A08E-B02B9A3F26B3}"/>
              </a:ext>
            </a:extLst>
          </p:cNvPr>
          <p:cNvSpPr/>
          <p:nvPr/>
        </p:nvSpPr>
        <p:spPr>
          <a:xfrm>
            <a:off x="1566716" y="2811780"/>
            <a:ext cx="323044" cy="3510483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ドーナツ 15">
            <a:extLst>
              <a:ext uri="{FF2B5EF4-FFF2-40B4-BE49-F238E27FC236}">
                <a16:creationId xmlns:a16="http://schemas.microsoft.com/office/drawing/2014/main" id="{4302EDB3-BCFC-4521-2092-1533F61C58CB}"/>
              </a:ext>
            </a:extLst>
          </p:cNvPr>
          <p:cNvSpPr/>
          <p:nvPr/>
        </p:nvSpPr>
        <p:spPr>
          <a:xfrm>
            <a:off x="1661708" y="5818536"/>
            <a:ext cx="2170713" cy="356111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D0C8EEF-1629-3E1A-4BAA-851B60307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86000"/>
            <a:ext cx="6096000" cy="4572000"/>
          </a:xfrm>
          <a:prstGeom prst="rect">
            <a:avLst/>
          </a:prstGeom>
        </p:spPr>
      </p:pic>
      <p:sp>
        <p:nvSpPr>
          <p:cNvPr id="23" name="ドーナツ 22">
            <a:extLst>
              <a:ext uri="{FF2B5EF4-FFF2-40B4-BE49-F238E27FC236}">
                <a16:creationId xmlns:a16="http://schemas.microsoft.com/office/drawing/2014/main" id="{A3314A11-B21F-2166-68C6-6D29FE1BCB1E}"/>
              </a:ext>
            </a:extLst>
          </p:cNvPr>
          <p:cNvSpPr/>
          <p:nvPr/>
        </p:nvSpPr>
        <p:spPr>
          <a:xfrm>
            <a:off x="699538" y="5426805"/>
            <a:ext cx="440330" cy="895459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714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34C7F-A2F8-75C1-BFF4-8F7047F7E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983" y="2235200"/>
            <a:ext cx="10392033" cy="2387600"/>
          </a:xfrm>
        </p:spPr>
        <p:txBody>
          <a:bodyPr anchor="ctr">
            <a:normAutofit/>
          </a:bodyPr>
          <a:lstStyle/>
          <a:p>
            <a:r>
              <a:rPr kumimoji="1" lang="en-US" altLang="ja-JP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to solve the change of mean and variance</a:t>
            </a:r>
            <a:endParaRPr kumimoji="1" lang="ja-JP" altLang="en-US" b="1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125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325563"/>
          </a:xfrm>
        </p:spPr>
        <p:txBody>
          <a:bodyPr/>
          <a:lstStyle/>
          <a:p>
            <a:pPr algn="ctr"/>
            <a:r>
              <a:rPr lang="ja-JP" altLang="en-US" b="1">
                <a:latin typeface="+mn-ea"/>
                <a:ea typeface="+mn-ea"/>
              </a:rPr>
              <a:t>振幅が小さいのは方向の影響ではない</a:t>
            </a:r>
            <a:endParaRPr kumimoji="1" lang="ja-JP" altLang="en-US" b="1">
              <a:latin typeface="+mn-ea"/>
              <a:ea typeface="+mn-ea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8A3B2B-A387-C7EB-F8B1-63109A0C4F5E}"/>
              </a:ext>
            </a:extLst>
          </p:cNvPr>
          <p:cNvSpPr txBox="1"/>
          <p:nvPr/>
        </p:nvSpPr>
        <p:spPr>
          <a:xfrm>
            <a:off x="699538" y="1431195"/>
            <a:ext cx="1079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Baseline drift</a:t>
            </a:r>
            <a:r>
              <a:rPr kumimoji="1" lang="ja-JP" altLang="en-US"/>
              <a:t>のような大きな変化があると、このようなことが発生する</a:t>
            </a:r>
            <a:endParaRPr kumimoji="1"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D4FE4B4-581E-C31C-7776-839817F88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6096000" cy="4572000"/>
          </a:xfrm>
          <a:prstGeom prst="rect">
            <a:avLst/>
          </a:prstGeom>
        </p:spPr>
      </p:pic>
      <p:sp>
        <p:nvSpPr>
          <p:cNvPr id="13" name="ドーナツ 12">
            <a:extLst>
              <a:ext uri="{FF2B5EF4-FFF2-40B4-BE49-F238E27FC236}">
                <a16:creationId xmlns:a16="http://schemas.microsoft.com/office/drawing/2014/main" id="{D3EE3CAE-59F1-066E-894D-DFDF4561A86D}"/>
              </a:ext>
            </a:extLst>
          </p:cNvPr>
          <p:cNvSpPr/>
          <p:nvPr/>
        </p:nvSpPr>
        <p:spPr>
          <a:xfrm>
            <a:off x="699538" y="5426805"/>
            <a:ext cx="440330" cy="895459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13">
            <a:extLst>
              <a:ext uri="{FF2B5EF4-FFF2-40B4-BE49-F238E27FC236}">
                <a16:creationId xmlns:a16="http://schemas.microsoft.com/office/drawing/2014/main" id="{35299ADA-0AD0-FC40-A08E-B02B9A3F26B3}"/>
              </a:ext>
            </a:extLst>
          </p:cNvPr>
          <p:cNvSpPr/>
          <p:nvPr/>
        </p:nvSpPr>
        <p:spPr>
          <a:xfrm>
            <a:off x="1566716" y="2811780"/>
            <a:ext cx="323044" cy="3510483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ドーナツ 15">
            <a:extLst>
              <a:ext uri="{FF2B5EF4-FFF2-40B4-BE49-F238E27FC236}">
                <a16:creationId xmlns:a16="http://schemas.microsoft.com/office/drawing/2014/main" id="{4302EDB3-BCFC-4521-2092-1533F61C58CB}"/>
              </a:ext>
            </a:extLst>
          </p:cNvPr>
          <p:cNvSpPr/>
          <p:nvPr/>
        </p:nvSpPr>
        <p:spPr>
          <a:xfrm>
            <a:off x="1661708" y="5818536"/>
            <a:ext cx="2170713" cy="356111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aphicFrame>
        <p:nvGraphicFramePr>
          <p:cNvPr id="5" name="表 5">
            <a:extLst>
              <a:ext uri="{FF2B5EF4-FFF2-40B4-BE49-F238E27FC236}">
                <a16:creationId xmlns:a16="http://schemas.microsoft.com/office/drawing/2014/main" id="{89286365-32D0-75DB-0D09-4395ACC2387E}"/>
              </a:ext>
            </a:extLst>
          </p:cNvPr>
          <p:cNvGraphicFramePr>
            <a:graphicFrameLocks noGrp="1"/>
          </p:cNvGraphicFramePr>
          <p:nvPr/>
        </p:nvGraphicFramePr>
        <p:xfrm>
          <a:off x="6095997" y="2520745"/>
          <a:ext cx="5832764" cy="4092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191">
                  <a:extLst>
                    <a:ext uri="{9D8B030D-6E8A-4147-A177-3AD203B41FA5}">
                      <a16:colId xmlns:a16="http://schemas.microsoft.com/office/drawing/2014/main" val="259212742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val="2853440673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val="4017571970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val="2264463465"/>
                    </a:ext>
                  </a:extLst>
                </a:gridCol>
              </a:tblGrid>
              <a:tr h="454728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1~30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201~231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EMG&lt;100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907787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894290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16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710409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17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439801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135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18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419926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180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18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301301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225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16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241749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270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14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74616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315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14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235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411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F4B6162-6F04-9717-5392-AA4279BC8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45" y="2183711"/>
            <a:ext cx="6108645" cy="458148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325563"/>
          </a:xfrm>
        </p:spPr>
        <p:txBody>
          <a:bodyPr/>
          <a:lstStyle/>
          <a:p>
            <a:pPr algn="ctr"/>
            <a:r>
              <a:rPr kumimoji="1" lang="en-US" altLang="ja-JP" b="1" dirty="0">
                <a:latin typeface="+mn-ea"/>
                <a:ea typeface="+mn-ea"/>
              </a:rPr>
              <a:t>1</a:t>
            </a:r>
            <a:r>
              <a:rPr kumimoji="1" lang="ja-JP" altLang="en-US" b="1">
                <a:latin typeface="+mn-ea"/>
                <a:ea typeface="+mn-ea"/>
              </a:rPr>
              <a:t>日の中で信号が取れていな時もある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8A3B2B-A387-C7EB-F8B1-63109A0C4F5E}"/>
              </a:ext>
            </a:extLst>
          </p:cNvPr>
          <p:cNvSpPr txBox="1"/>
          <p:nvPr/>
        </p:nvSpPr>
        <p:spPr>
          <a:xfrm>
            <a:off x="699538" y="1431195"/>
            <a:ext cx="1079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電極が外れたか？</a:t>
            </a:r>
            <a:endParaRPr kumimoji="1" lang="en-US" altLang="ja-JP" dirty="0"/>
          </a:p>
        </p:txBody>
      </p:sp>
      <p:sp>
        <p:nvSpPr>
          <p:cNvPr id="13" name="ドーナツ 12">
            <a:extLst>
              <a:ext uri="{FF2B5EF4-FFF2-40B4-BE49-F238E27FC236}">
                <a16:creationId xmlns:a16="http://schemas.microsoft.com/office/drawing/2014/main" id="{D3EE3CAE-59F1-066E-894D-DFDF4561A86D}"/>
              </a:ext>
            </a:extLst>
          </p:cNvPr>
          <p:cNvSpPr/>
          <p:nvPr/>
        </p:nvSpPr>
        <p:spPr>
          <a:xfrm>
            <a:off x="609367" y="5565351"/>
            <a:ext cx="678000" cy="895459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13">
            <a:extLst>
              <a:ext uri="{FF2B5EF4-FFF2-40B4-BE49-F238E27FC236}">
                <a16:creationId xmlns:a16="http://schemas.microsoft.com/office/drawing/2014/main" id="{35299ADA-0AD0-FC40-A08E-B02B9A3F26B3}"/>
              </a:ext>
            </a:extLst>
          </p:cNvPr>
          <p:cNvSpPr/>
          <p:nvPr/>
        </p:nvSpPr>
        <p:spPr>
          <a:xfrm>
            <a:off x="928253" y="2729048"/>
            <a:ext cx="4128655" cy="568333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95E1FAF-33E1-4C8A-396E-331A92291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733" y="2183710"/>
            <a:ext cx="6232385" cy="46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07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0EA2E1A-5FDE-672B-1610-0253DDBBE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3710"/>
            <a:ext cx="6232387" cy="46742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325563"/>
          </a:xfrm>
        </p:spPr>
        <p:txBody>
          <a:bodyPr/>
          <a:lstStyle/>
          <a:p>
            <a:pPr algn="ctr"/>
            <a:r>
              <a:rPr kumimoji="1" lang="en-US" altLang="ja-JP" b="1" dirty="0">
                <a:latin typeface="+mn-ea"/>
                <a:ea typeface="+mn-ea"/>
              </a:rPr>
              <a:t>1</a:t>
            </a:r>
            <a:r>
              <a:rPr kumimoji="1" lang="ja-JP" altLang="en-US" b="1">
                <a:latin typeface="+mn-ea"/>
                <a:ea typeface="+mn-ea"/>
              </a:rPr>
              <a:t>日の中で信号が取れていな時もある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8A3B2B-A387-C7EB-F8B1-63109A0C4F5E}"/>
              </a:ext>
            </a:extLst>
          </p:cNvPr>
          <p:cNvSpPr txBox="1"/>
          <p:nvPr/>
        </p:nvSpPr>
        <p:spPr>
          <a:xfrm>
            <a:off x="699538" y="1431195"/>
            <a:ext cx="1079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電極が外れたか？</a:t>
            </a:r>
            <a:endParaRPr kumimoji="1" lang="en-US" altLang="ja-JP" dirty="0"/>
          </a:p>
        </p:txBody>
      </p:sp>
      <p:sp>
        <p:nvSpPr>
          <p:cNvPr id="13" name="ドーナツ 12">
            <a:extLst>
              <a:ext uri="{FF2B5EF4-FFF2-40B4-BE49-F238E27FC236}">
                <a16:creationId xmlns:a16="http://schemas.microsoft.com/office/drawing/2014/main" id="{D3EE3CAE-59F1-066E-894D-DFDF4561A86D}"/>
              </a:ext>
            </a:extLst>
          </p:cNvPr>
          <p:cNvSpPr/>
          <p:nvPr/>
        </p:nvSpPr>
        <p:spPr>
          <a:xfrm>
            <a:off x="2404998" y="5148197"/>
            <a:ext cx="3206661" cy="1074619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13">
            <a:extLst>
              <a:ext uri="{FF2B5EF4-FFF2-40B4-BE49-F238E27FC236}">
                <a16:creationId xmlns:a16="http://schemas.microsoft.com/office/drawing/2014/main" id="{35299ADA-0AD0-FC40-A08E-B02B9A3F26B3}"/>
              </a:ext>
            </a:extLst>
          </p:cNvPr>
          <p:cNvSpPr/>
          <p:nvPr/>
        </p:nvSpPr>
        <p:spPr>
          <a:xfrm>
            <a:off x="1791222" y="2756758"/>
            <a:ext cx="526093" cy="3466058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17C59D1-4CF2-BAB1-23AF-E09331CBD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612" y="2168052"/>
            <a:ext cx="6232387" cy="467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55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0EA2E1A-5FDE-672B-1610-0253DDBBE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3710"/>
            <a:ext cx="6232387" cy="46742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325563"/>
          </a:xfrm>
        </p:spPr>
        <p:txBody>
          <a:bodyPr/>
          <a:lstStyle/>
          <a:p>
            <a:pPr algn="ctr"/>
            <a:r>
              <a:rPr kumimoji="1" lang="ja-JP" altLang="en-US" b="1">
                <a:latin typeface="+mn-ea"/>
                <a:ea typeface="+mn-ea"/>
              </a:rPr>
              <a:t>同じく方向が原因ではなく</a:t>
            </a:r>
            <a:br>
              <a:rPr kumimoji="1" lang="en-US" altLang="ja-JP" b="1" dirty="0">
                <a:latin typeface="+mn-ea"/>
                <a:ea typeface="+mn-ea"/>
              </a:rPr>
            </a:br>
            <a:r>
              <a:rPr kumimoji="1" lang="ja-JP" altLang="en-US" b="1">
                <a:latin typeface="+mn-ea"/>
                <a:ea typeface="+mn-ea"/>
              </a:rPr>
              <a:t>電極が外れたかと思われる</a:t>
            </a:r>
          </a:p>
        </p:txBody>
      </p:sp>
      <p:sp>
        <p:nvSpPr>
          <p:cNvPr id="13" name="ドーナツ 12">
            <a:extLst>
              <a:ext uri="{FF2B5EF4-FFF2-40B4-BE49-F238E27FC236}">
                <a16:creationId xmlns:a16="http://schemas.microsoft.com/office/drawing/2014/main" id="{D3EE3CAE-59F1-066E-894D-DFDF4561A86D}"/>
              </a:ext>
            </a:extLst>
          </p:cNvPr>
          <p:cNvSpPr/>
          <p:nvPr/>
        </p:nvSpPr>
        <p:spPr>
          <a:xfrm>
            <a:off x="2404998" y="5148197"/>
            <a:ext cx="3206661" cy="1074619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13">
            <a:extLst>
              <a:ext uri="{FF2B5EF4-FFF2-40B4-BE49-F238E27FC236}">
                <a16:creationId xmlns:a16="http://schemas.microsoft.com/office/drawing/2014/main" id="{35299ADA-0AD0-FC40-A08E-B02B9A3F26B3}"/>
              </a:ext>
            </a:extLst>
          </p:cNvPr>
          <p:cNvSpPr/>
          <p:nvPr/>
        </p:nvSpPr>
        <p:spPr>
          <a:xfrm>
            <a:off x="1791222" y="2756758"/>
            <a:ext cx="526093" cy="3466058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F7A61480-1FDF-DC6D-7DA4-784B570847AF}"/>
              </a:ext>
            </a:extLst>
          </p:cNvPr>
          <p:cNvGraphicFramePr>
            <a:graphicFrameLocks noGrp="1"/>
          </p:cNvGraphicFramePr>
          <p:nvPr/>
        </p:nvGraphicFramePr>
        <p:xfrm>
          <a:off x="7026058" y="2474579"/>
          <a:ext cx="4374573" cy="4092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191">
                  <a:extLst>
                    <a:ext uri="{9D8B030D-6E8A-4147-A177-3AD203B41FA5}">
                      <a16:colId xmlns:a16="http://schemas.microsoft.com/office/drawing/2014/main" val="506455445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val="1207598217"/>
                    </a:ext>
                  </a:extLst>
                </a:gridCol>
                <a:gridCol w="1458191">
                  <a:extLst>
                    <a:ext uri="{9D8B030D-6E8A-4147-A177-3AD203B41FA5}">
                      <a16:colId xmlns:a16="http://schemas.microsoft.com/office/drawing/2014/main" val="3784672832"/>
                    </a:ext>
                  </a:extLst>
                </a:gridCol>
              </a:tblGrid>
              <a:tr h="454728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180~220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300~750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29826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53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84727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43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88440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6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56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048027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135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6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63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469698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180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62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450223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225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61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465002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270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56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128890"/>
                  </a:ext>
                </a:extLst>
              </a:tr>
              <a:tr h="45472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315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57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78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9439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325563"/>
          </a:xfrm>
        </p:spPr>
        <p:txBody>
          <a:bodyPr/>
          <a:lstStyle/>
          <a:p>
            <a:pPr algn="ctr"/>
            <a:r>
              <a:rPr lang="ja-JP" altLang="en-US" b="1">
                <a:latin typeface="+mn-ea"/>
                <a:ea typeface="+mn-ea"/>
              </a:rPr>
              <a:t>正しく計測されていない</a:t>
            </a:r>
            <a:r>
              <a:rPr lang="en-US" altLang="ja-JP" b="1" dirty="0">
                <a:latin typeface="+mn-ea"/>
                <a:ea typeface="+mn-ea"/>
              </a:rPr>
              <a:t>EMG</a:t>
            </a:r>
            <a:r>
              <a:rPr lang="ja-JP" altLang="en-US" b="1">
                <a:latin typeface="+mn-ea"/>
                <a:ea typeface="+mn-ea"/>
              </a:rPr>
              <a:t>を検出するには</a:t>
            </a:r>
            <a:br>
              <a:rPr lang="en-US" altLang="ja-JP" b="1" dirty="0">
                <a:latin typeface="+mn-ea"/>
                <a:ea typeface="+mn-ea"/>
              </a:rPr>
            </a:br>
            <a:r>
              <a:rPr lang="en-US" altLang="ja-JP" b="1" dirty="0">
                <a:latin typeface="+mn-ea"/>
                <a:ea typeface="+mn-ea"/>
              </a:rPr>
              <a:t>β</a:t>
            </a:r>
            <a:r>
              <a:rPr lang="ja-JP" altLang="en-US" b="1">
                <a:latin typeface="+mn-ea"/>
                <a:ea typeface="+mn-ea"/>
              </a:rPr>
              <a:t>≠</a:t>
            </a:r>
            <a:r>
              <a:rPr lang="en-US" altLang="ja-JP" b="1" dirty="0">
                <a:latin typeface="+mn-ea"/>
                <a:ea typeface="+mn-ea"/>
              </a:rPr>
              <a:t>1</a:t>
            </a:r>
            <a:r>
              <a:rPr lang="ja-JP" altLang="en-US" b="1">
                <a:latin typeface="+mn-ea"/>
                <a:ea typeface="+mn-ea"/>
              </a:rPr>
              <a:t>の点を探せばいいのではないか</a:t>
            </a:r>
            <a:r>
              <a:rPr lang="en-US" altLang="ja-JP" b="1" dirty="0">
                <a:latin typeface="+mn-ea"/>
                <a:ea typeface="+mn-ea"/>
              </a:rPr>
              <a:t>?</a:t>
            </a:r>
            <a:endParaRPr kumimoji="1" lang="ja-JP" altLang="en-US" b="1">
              <a:latin typeface="+mn-ea"/>
              <a:ea typeface="+mn-ea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8AA9600-FF6D-76C5-55EB-9D7EFC83B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46" y="1456990"/>
            <a:ext cx="7173239" cy="5379929"/>
          </a:xfrm>
          <a:prstGeom prst="rect">
            <a:avLst/>
          </a:prstGeom>
        </p:spPr>
      </p:pic>
      <p:sp>
        <p:nvSpPr>
          <p:cNvPr id="7" name="ドーナツ 6">
            <a:extLst>
              <a:ext uri="{FF2B5EF4-FFF2-40B4-BE49-F238E27FC236}">
                <a16:creationId xmlns:a16="http://schemas.microsoft.com/office/drawing/2014/main" id="{D2D2342C-A41F-2645-A648-23892FF2013F}"/>
              </a:ext>
            </a:extLst>
          </p:cNvPr>
          <p:cNvSpPr/>
          <p:nvPr/>
        </p:nvSpPr>
        <p:spPr>
          <a:xfrm>
            <a:off x="8441587" y="2011150"/>
            <a:ext cx="564628" cy="597810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27854C6-F1F9-E0D1-E767-CD3074157118}"/>
              </a:ext>
            </a:extLst>
          </p:cNvPr>
          <p:cNvSpPr/>
          <p:nvPr/>
        </p:nvSpPr>
        <p:spPr>
          <a:xfrm>
            <a:off x="4009461" y="3822997"/>
            <a:ext cx="587592" cy="597810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37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325563"/>
          </a:xfrm>
        </p:spPr>
        <p:txBody>
          <a:bodyPr/>
          <a:lstStyle/>
          <a:p>
            <a:pPr algn="ctr"/>
            <a:r>
              <a:rPr kumimoji="1" lang="en-US" altLang="ja-JP" b="1" dirty="0">
                <a:latin typeface="+mn-ea"/>
                <a:ea typeface="+mn-ea"/>
              </a:rPr>
              <a:t>Visualization of mean and standard deviation each day</a:t>
            </a:r>
            <a:endParaRPr kumimoji="1" lang="ja-JP" altLang="en-US" b="1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376514F-A990-54EC-033E-F3ABA921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79562"/>
            <a:ext cx="6104583" cy="457843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89B39C7-4F2C-C0BF-002F-4DCD0D84B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9562"/>
            <a:ext cx="6104582" cy="457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3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C543F1DF-4F26-9ADD-A85A-79FED827AB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1370" y="105632"/>
                <a:ext cx="11889260" cy="1325563"/>
              </a:xfrm>
            </p:spPr>
            <p:txBody>
              <a:bodyPr/>
              <a:lstStyle/>
              <a:p>
                <a:pPr algn="ctr"/>
                <a:r>
                  <a:rPr kumimoji="1" lang="en-US" altLang="ja-JP" b="1" dirty="0">
                    <a:latin typeface="+mn-ea"/>
                    <a:ea typeface="+mn-ea"/>
                  </a:rPr>
                  <a:t>Normalize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𝑟𝑒𝑠𝑡</m:t>
                                </m:r>
                              </m:sub>
                            </m:sSub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e>
                        </m:acc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𝑟𝑒𝑠𝑡</m:t>
                                </m:r>
                              </m:sub>
                            </m:sSub>
                          </m:e>
                        </m:acc>
                      </m:den>
                    </m:f>
                  </m:oMath>
                </a14:m>
                <a:r>
                  <a:rPr kumimoji="1" lang="en-US" altLang="ja-JP" b="1" dirty="0">
                    <a:latin typeface="+mn-ea"/>
                    <a:ea typeface="+mn-ea"/>
                  </a:rPr>
                  <a:t> </a:t>
                </a:r>
                <a:endParaRPr kumimoji="1" lang="ja-JP" altLang="en-US" b="1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C543F1DF-4F26-9ADD-A85A-79FED827A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1370" y="105632"/>
                <a:ext cx="1188926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>
            <a:extLst>
              <a:ext uri="{FF2B5EF4-FFF2-40B4-BE49-F238E27FC236}">
                <a16:creationId xmlns:a16="http://schemas.microsoft.com/office/drawing/2014/main" id="{DBC1020A-525D-7527-EAFA-5572E0117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7850"/>
            <a:ext cx="6112164" cy="458412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C94DBB-7A11-5F13-63E9-13E230E79D5E}"/>
              </a:ext>
            </a:extLst>
          </p:cNvPr>
          <p:cNvSpPr txBox="1"/>
          <p:nvPr/>
        </p:nvSpPr>
        <p:spPr>
          <a:xfrm>
            <a:off x="325318" y="5943592"/>
            <a:ext cx="11573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1. Standard deviations are almost the same across days</a:t>
            </a:r>
          </a:p>
          <a:p>
            <a:pPr algn="ctr"/>
            <a:r>
              <a:rPr kumimoji="1" lang="en-US" altLang="ja-JP" sz="2400" b="1" dirty="0"/>
              <a:t>2. Abnormal day’s Standard deviation become higher</a:t>
            </a:r>
            <a:endParaRPr kumimoji="1" lang="ja-JP" altLang="en-US" sz="2400" b="1"/>
          </a:p>
        </p:txBody>
      </p:sp>
      <p:pic>
        <p:nvPicPr>
          <p:cNvPr id="12" name="図 11" descr="グラフ, 箱ひげ図&#10;&#10;自動的に生成された説明">
            <a:extLst>
              <a:ext uri="{FF2B5EF4-FFF2-40B4-BE49-F238E27FC236}">
                <a16:creationId xmlns:a16="http://schemas.microsoft.com/office/drawing/2014/main" id="{6A39F6E1-A9F5-B5A3-527A-67FAD00E0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672" y="1444505"/>
            <a:ext cx="6112164" cy="45841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インク 13">
                <a:extLst>
                  <a:ext uri="{FF2B5EF4-FFF2-40B4-BE49-F238E27FC236}">
                    <a16:creationId xmlns:a16="http://schemas.microsoft.com/office/drawing/2014/main" id="{6FDEFF1A-5ACC-BC54-B981-3E71603ABBDD}"/>
                  </a:ext>
                </a:extLst>
              </p14:cNvPr>
              <p14:cNvContentPartPr/>
              <p14:nvPr/>
            </p14:nvContentPartPr>
            <p14:xfrm>
              <a:off x="411840" y="1633680"/>
              <a:ext cx="11370240" cy="3999600"/>
            </p14:xfrm>
          </p:contentPart>
        </mc:Choice>
        <mc:Fallback>
          <p:pic>
            <p:nvPicPr>
              <p:cNvPr id="14" name="インク 13">
                <a:extLst>
                  <a:ext uri="{FF2B5EF4-FFF2-40B4-BE49-F238E27FC236}">
                    <a16:creationId xmlns:a16="http://schemas.microsoft.com/office/drawing/2014/main" id="{6FDEFF1A-5ACC-BC54-B981-3E71603ABBD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2480" y="1624320"/>
                <a:ext cx="11388960" cy="401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631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34C7F-A2F8-75C1-BFF4-8F7047F7E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983" y="2235200"/>
            <a:ext cx="10392033" cy="2387600"/>
          </a:xfrm>
        </p:spPr>
        <p:txBody>
          <a:bodyPr anchor="ctr">
            <a:noAutofit/>
          </a:bodyPr>
          <a:lstStyle/>
          <a:p>
            <a:r>
              <a:rPr lang="en-US" altLang="ja-JP" b="1" dirty="0">
                <a:latin typeface="+mn-ea"/>
                <a:ea typeface="+mn-ea"/>
              </a:rPr>
              <a:t>How to deal with unexpected EMG signals</a:t>
            </a:r>
            <a:endParaRPr kumimoji="1" lang="ja-JP" altLang="en-US" sz="4400" b="1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356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325563"/>
          </a:xfrm>
        </p:spPr>
        <p:txBody>
          <a:bodyPr/>
          <a:lstStyle/>
          <a:p>
            <a:pPr algn="ctr"/>
            <a:r>
              <a:rPr kumimoji="1" lang="en-US" altLang="ja-JP" b="1" dirty="0">
                <a:latin typeface="+mn-ea"/>
                <a:ea typeface="+mn-ea"/>
              </a:rPr>
              <a:t>There </a:t>
            </a:r>
            <a:r>
              <a:rPr lang="en-US" altLang="ja-JP" b="1" dirty="0">
                <a:latin typeface="+mn-ea"/>
                <a:ea typeface="+mn-ea"/>
              </a:rPr>
              <a:t>are a variety of unexpected EMG signals</a:t>
            </a:r>
            <a:endParaRPr kumimoji="1" lang="ja-JP" altLang="en-US" b="1">
              <a:latin typeface="+mn-ea"/>
              <a:ea typeface="+mn-ea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99D0CD7-DF6A-5922-31EB-08C183829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86001"/>
            <a:ext cx="6096000" cy="4572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0B26144-E523-00C7-E373-2F375B27B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86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76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325563"/>
          </a:xfrm>
        </p:spPr>
        <p:txBody>
          <a:bodyPr/>
          <a:lstStyle/>
          <a:p>
            <a:pPr algn="ctr"/>
            <a:r>
              <a:rPr lang="en-US" altLang="ja-JP" b="1" dirty="0">
                <a:latin typeface="+mn-ea"/>
              </a:rPr>
              <a:t>There are a variety of unexpected EMG signals</a:t>
            </a:r>
            <a:endParaRPr kumimoji="1" lang="ja-JP" altLang="en-US" b="1">
              <a:latin typeface="+mn-ea"/>
              <a:ea typeface="+mn-ea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99D0CD7-DF6A-5922-31EB-08C18382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86001"/>
            <a:ext cx="6096000" cy="4572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0B26144-E523-00C7-E373-2F375B27B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86000"/>
            <a:ext cx="6096000" cy="4572000"/>
          </a:xfrm>
          <a:prstGeom prst="rect">
            <a:avLst/>
          </a:prstGeom>
        </p:spPr>
      </p:pic>
      <p:sp>
        <p:nvSpPr>
          <p:cNvPr id="11" name="ドーナツ 10">
            <a:extLst>
              <a:ext uri="{FF2B5EF4-FFF2-40B4-BE49-F238E27FC236}">
                <a16:creationId xmlns:a16="http://schemas.microsoft.com/office/drawing/2014/main" id="{CF02B730-FCF1-6EDD-417A-23B43286DA63}"/>
              </a:ext>
            </a:extLst>
          </p:cNvPr>
          <p:cNvSpPr/>
          <p:nvPr/>
        </p:nvSpPr>
        <p:spPr>
          <a:xfrm>
            <a:off x="3474720" y="2560320"/>
            <a:ext cx="256032" cy="3706368"/>
          </a:xfrm>
          <a:prstGeom prst="donut">
            <a:avLst>
              <a:gd name="adj" fmla="val 92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11">
            <a:extLst>
              <a:ext uri="{FF2B5EF4-FFF2-40B4-BE49-F238E27FC236}">
                <a16:creationId xmlns:a16="http://schemas.microsoft.com/office/drawing/2014/main" id="{5F608DC8-59AA-27B0-98A7-2D7D9CF0DA08}"/>
              </a:ext>
            </a:extLst>
          </p:cNvPr>
          <p:cNvSpPr/>
          <p:nvPr/>
        </p:nvSpPr>
        <p:spPr>
          <a:xfrm>
            <a:off x="2889504" y="4693919"/>
            <a:ext cx="841248" cy="1426465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12">
            <a:extLst>
              <a:ext uri="{FF2B5EF4-FFF2-40B4-BE49-F238E27FC236}">
                <a16:creationId xmlns:a16="http://schemas.microsoft.com/office/drawing/2014/main" id="{7224A14B-D4F1-D713-040F-0E7C705336E8}"/>
              </a:ext>
            </a:extLst>
          </p:cNvPr>
          <p:cNvSpPr/>
          <p:nvPr/>
        </p:nvSpPr>
        <p:spPr>
          <a:xfrm>
            <a:off x="10434926" y="5407151"/>
            <a:ext cx="343322" cy="514010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A52C497-CBE6-1918-7A32-DC4D4542BD47}"/>
              </a:ext>
            </a:extLst>
          </p:cNvPr>
          <p:cNvSpPr txBox="1"/>
          <p:nvPr/>
        </p:nvSpPr>
        <p:spPr>
          <a:xfrm>
            <a:off x="2396222" y="1948251"/>
            <a:ext cx="266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2, sudden baseline drift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340C48E-BD27-8405-CDEA-DB48FD44EE78}"/>
              </a:ext>
            </a:extLst>
          </p:cNvPr>
          <p:cNvSpPr txBox="1"/>
          <p:nvPr/>
        </p:nvSpPr>
        <p:spPr>
          <a:xfrm>
            <a:off x="713727" y="4573015"/>
            <a:ext cx="266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1.Abnormal wave form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8192F92-B8E1-A58F-3F41-C96F60E30244}"/>
              </a:ext>
            </a:extLst>
          </p:cNvPr>
          <p:cNvSpPr txBox="1"/>
          <p:nvPr/>
        </p:nvSpPr>
        <p:spPr>
          <a:xfrm>
            <a:off x="8985504" y="4934885"/>
            <a:ext cx="312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3. sudden very high/low value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90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3F1DF-4F26-9ADD-A85A-79FED827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0" y="105632"/>
            <a:ext cx="1188926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ja-JP" sz="3200" b="1" dirty="0">
                <a:latin typeface="+mn-ea"/>
              </a:rPr>
              <a:t>1. Abnormal wave form: mean EMG changed during a day</a:t>
            </a:r>
            <a:endParaRPr kumimoji="1" lang="ja-JP" altLang="en-US" sz="3200" b="1">
              <a:latin typeface="+mn-ea"/>
              <a:ea typeface="+mn-ea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8A3B2B-A387-C7EB-F8B1-63109A0C4F5E}"/>
              </a:ext>
            </a:extLst>
          </p:cNvPr>
          <p:cNvSpPr txBox="1"/>
          <p:nvPr/>
        </p:nvSpPr>
        <p:spPr>
          <a:xfrm>
            <a:off x="699538" y="1028957"/>
            <a:ext cx="107929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All mean EMG trajectory around Go Cue had the kinematics characteristic: increase after 200ms</a:t>
            </a:r>
          </a:p>
          <a:p>
            <a:pPr algn="ctr"/>
            <a:r>
              <a:rPr kumimoji="1" lang="en-US" altLang="ja-JP" sz="2000" b="1" dirty="0"/>
              <a:t>This isn’t caused by noise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D4FE4B4-581E-C31C-7776-839817F88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0"/>
            <a:ext cx="6096000" cy="4572000"/>
          </a:xfrm>
          <a:prstGeom prst="rect">
            <a:avLst/>
          </a:prstGeom>
        </p:spPr>
      </p:pic>
      <p:sp>
        <p:nvSpPr>
          <p:cNvPr id="14" name="ドーナツ 13">
            <a:extLst>
              <a:ext uri="{FF2B5EF4-FFF2-40B4-BE49-F238E27FC236}">
                <a16:creationId xmlns:a16="http://schemas.microsoft.com/office/drawing/2014/main" id="{35299ADA-0AD0-FC40-A08E-B02B9A3F26B3}"/>
              </a:ext>
            </a:extLst>
          </p:cNvPr>
          <p:cNvSpPr/>
          <p:nvPr/>
        </p:nvSpPr>
        <p:spPr>
          <a:xfrm>
            <a:off x="1566716" y="2811780"/>
            <a:ext cx="323044" cy="3510483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ドーナツ 15">
            <a:extLst>
              <a:ext uri="{FF2B5EF4-FFF2-40B4-BE49-F238E27FC236}">
                <a16:creationId xmlns:a16="http://schemas.microsoft.com/office/drawing/2014/main" id="{4302EDB3-BCFC-4521-2092-1533F61C58CB}"/>
              </a:ext>
            </a:extLst>
          </p:cNvPr>
          <p:cNvSpPr/>
          <p:nvPr/>
        </p:nvSpPr>
        <p:spPr>
          <a:xfrm>
            <a:off x="1661708" y="5818536"/>
            <a:ext cx="2170713" cy="356111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D0C8EEF-1629-3E1A-4BAA-851B60307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86000"/>
            <a:ext cx="6096000" cy="4572000"/>
          </a:xfrm>
          <a:prstGeom prst="rect">
            <a:avLst/>
          </a:prstGeom>
        </p:spPr>
      </p:pic>
      <p:sp>
        <p:nvSpPr>
          <p:cNvPr id="23" name="ドーナツ 22">
            <a:extLst>
              <a:ext uri="{FF2B5EF4-FFF2-40B4-BE49-F238E27FC236}">
                <a16:creationId xmlns:a16="http://schemas.microsoft.com/office/drawing/2014/main" id="{A3314A11-B21F-2166-68C6-6D29FE1BCB1E}"/>
              </a:ext>
            </a:extLst>
          </p:cNvPr>
          <p:cNvSpPr/>
          <p:nvPr/>
        </p:nvSpPr>
        <p:spPr>
          <a:xfrm>
            <a:off x="699538" y="5426805"/>
            <a:ext cx="440330" cy="895459"/>
          </a:xfrm>
          <a:prstGeom prst="donut">
            <a:avLst>
              <a:gd name="adj" fmla="val 25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BDBAF15-856D-0C18-3CA4-49B8CD36C7D9}"/>
              </a:ext>
            </a:extLst>
          </p:cNvPr>
          <p:cNvSpPr txBox="1"/>
          <p:nvPr/>
        </p:nvSpPr>
        <p:spPr>
          <a:xfrm>
            <a:off x="6655633" y="2199712"/>
            <a:ext cx="5056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Mean Trap signals from -200 to +600 </a:t>
            </a:r>
            <a:r>
              <a:rPr kumimoji="1" lang="en-US" altLang="ja-JP" sz="1600" dirty="0" err="1"/>
              <a:t>ms</a:t>
            </a:r>
            <a:r>
              <a:rPr kumimoji="1" lang="en-US" altLang="ja-JP" sz="1600" dirty="0"/>
              <a:t> (mean by trial)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E394332-5F53-6E2E-CC3E-9DA5758A5825}"/>
              </a:ext>
            </a:extLst>
          </p:cNvPr>
          <p:cNvSpPr txBox="1"/>
          <p:nvPr/>
        </p:nvSpPr>
        <p:spPr>
          <a:xfrm>
            <a:off x="6655633" y="6488668"/>
            <a:ext cx="505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miliseconds</a:t>
            </a:r>
            <a:endParaRPr kumimoji="1"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05D2E3-465A-9123-579B-009FEFF4DA17}"/>
              </a:ext>
            </a:extLst>
          </p:cNvPr>
          <p:cNvSpPr txBox="1"/>
          <p:nvPr/>
        </p:nvSpPr>
        <p:spPr>
          <a:xfrm>
            <a:off x="519506" y="6488668"/>
            <a:ext cx="505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Trials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9BE6F2C-947C-4F15-0C75-67F4A40E9783}"/>
              </a:ext>
            </a:extLst>
          </p:cNvPr>
          <p:cNvSpPr txBox="1"/>
          <p:nvPr/>
        </p:nvSpPr>
        <p:spPr>
          <a:xfrm>
            <a:off x="479380" y="2199712"/>
            <a:ext cx="5056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Mean Trap signals each trial (mean by time-bin 800ms) 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0ED4E73-B02B-603A-F038-F5AA4E4A7F62}"/>
              </a:ext>
            </a:extLst>
          </p:cNvPr>
          <p:cNvSpPr txBox="1"/>
          <p:nvPr/>
        </p:nvSpPr>
        <p:spPr>
          <a:xfrm>
            <a:off x="782730" y="5057473"/>
            <a:ext cx="44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1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C0BB2C3-F32A-28BB-FB08-833DFD697828}"/>
              </a:ext>
            </a:extLst>
          </p:cNvPr>
          <p:cNvSpPr txBox="1"/>
          <p:nvPr/>
        </p:nvSpPr>
        <p:spPr>
          <a:xfrm>
            <a:off x="9758750" y="5022276"/>
            <a:ext cx="44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1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6BC0C4C-1C40-5AEE-8320-B445272F2B08}"/>
              </a:ext>
            </a:extLst>
          </p:cNvPr>
          <p:cNvSpPr txBox="1"/>
          <p:nvPr/>
        </p:nvSpPr>
        <p:spPr>
          <a:xfrm>
            <a:off x="1885254" y="3289337"/>
            <a:ext cx="44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2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6704285-75D0-0F0C-B2D7-AF2DBEF2D626}"/>
              </a:ext>
            </a:extLst>
          </p:cNvPr>
          <p:cNvSpPr txBox="1"/>
          <p:nvPr/>
        </p:nvSpPr>
        <p:spPr>
          <a:xfrm>
            <a:off x="2834132" y="5818536"/>
            <a:ext cx="44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3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DBE9351-7D88-53A8-F04C-137FEDB3F571}"/>
              </a:ext>
            </a:extLst>
          </p:cNvPr>
          <p:cNvSpPr txBox="1"/>
          <p:nvPr/>
        </p:nvSpPr>
        <p:spPr>
          <a:xfrm>
            <a:off x="10072055" y="5520718"/>
            <a:ext cx="44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3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4F229DD-16CE-0A6A-AC1C-8837516E662C}"/>
              </a:ext>
            </a:extLst>
          </p:cNvPr>
          <p:cNvSpPr txBox="1"/>
          <p:nvPr/>
        </p:nvSpPr>
        <p:spPr>
          <a:xfrm>
            <a:off x="9665577" y="4063448"/>
            <a:ext cx="44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2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インク 8">
                <a:extLst>
                  <a:ext uri="{FF2B5EF4-FFF2-40B4-BE49-F238E27FC236}">
                    <a16:creationId xmlns:a16="http://schemas.microsoft.com/office/drawing/2014/main" id="{510CB290-63A4-71FE-E9DA-1A21B631F1BF}"/>
                  </a:ext>
                </a:extLst>
              </p14:cNvPr>
              <p14:cNvContentPartPr/>
              <p14:nvPr/>
            </p14:nvContentPartPr>
            <p14:xfrm>
              <a:off x="1753560" y="2922480"/>
              <a:ext cx="4814280" cy="3908880"/>
            </p14:xfrm>
          </p:contentPart>
        </mc:Choice>
        <mc:Fallback>
          <p:pic>
            <p:nvPicPr>
              <p:cNvPr id="9" name="インク 8">
                <a:extLst>
                  <a:ext uri="{FF2B5EF4-FFF2-40B4-BE49-F238E27FC236}">
                    <a16:creationId xmlns:a16="http://schemas.microsoft.com/office/drawing/2014/main" id="{510CB290-63A4-71FE-E9DA-1A21B631F1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4200" y="2913120"/>
                <a:ext cx="4833000" cy="392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8914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605</TotalTime>
  <Words>1084</Words>
  <Application>Microsoft Macintosh PowerPoint</Application>
  <PresentationFormat>ワイド画面</PresentationFormat>
  <Paragraphs>268</Paragraphs>
  <Slides>34</Slides>
  <Notes>16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41" baseType="lpstr">
      <vt:lpstr>游ゴシック</vt:lpstr>
      <vt:lpstr>Arial</vt:lpstr>
      <vt:lpstr>Calibri</vt:lpstr>
      <vt:lpstr>Calibri Light</vt:lpstr>
      <vt:lpstr>Cambria Math</vt:lpstr>
      <vt:lpstr>Times New Roman</vt:lpstr>
      <vt:lpstr>Office テーマ</vt:lpstr>
      <vt:lpstr>Toward Analyzing EMG Across Days</vt:lpstr>
      <vt:lpstr>2 problems to analyze by preprocessed EMG across days</vt:lpstr>
      <vt:lpstr>How to solve the change of mean and variance</vt:lpstr>
      <vt:lpstr>Visualization of mean and standard deviation each day</vt:lpstr>
      <vt:lpstr>Normalize by V_new=(V_out-(V_rest ) ̅)/((V_out ) ̅-(V_rest ) ̅ ) </vt:lpstr>
      <vt:lpstr>How to deal with unexpected EMG signals</vt:lpstr>
      <vt:lpstr>There are a variety of unexpected EMG signals</vt:lpstr>
      <vt:lpstr>There are a variety of unexpected EMG signals</vt:lpstr>
      <vt:lpstr>1. Abnormal wave form: mean EMG changed during a day</vt:lpstr>
      <vt:lpstr> The change isn’t from target directions</vt:lpstr>
      <vt:lpstr>2. sudden baseline drift:  detachment of EMG sensor</vt:lpstr>
      <vt:lpstr>3. sudden very high/low value:  unknown error EMG couldn’t measure only this period</vt:lpstr>
      <vt:lpstr>This peak isn’t from target directions</vt:lpstr>
      <vt:lpstr>Summary: how to deal with unexpected EMG signals</vt:lpstr>
      <vt:lpstr>APPENDIX</vt:lpstr>
      <vt:lpstr>Change of skin-electrode impedance might cause the change of mean and variance</vt:lpstr>
      <vt:lpstr>Actually, β≒1</vt:lpstr>
      <vt:lpstr>Summary: how to solve the change of mean and variance</vt:lpstr>
      <vt:lpstr>PowerPoint プレゼンテーション</vt:lpstr>
      <vt:lpstr>PowerPoint プレゼンテーション</vt:lpstr>
      <vt:lpstr>複数の日に渡る計測信号をそのまま解析することはできない</vt:lpstr>
      <vt:lpstr>日毎に平均、分散が変わる 問題の解決策についての考察</vt:lpstr>
      <vt:lpstr>日毎に平均と分散が変わる</vt:lpstr>
      <vt:lpstr>平均、分散が変化するのは電極のインピーダンスの変化による作動増幅回路の出力分布の変化だと思う</vt:lpstr>
      <vt:lpstr>大体はβ=1で近似できるので、β=1で標準化できるのではないか</vt:lpstr>
      <vt:lpstr>EMGが正しく計測されてない時があることの考察</vt:lpstr>
      <vt:lpstr>EMGが正しく計測されていない時の形は様々ある</vt:lpstr>
      <vt:lpstr>EMGが正しく計測されていない時の形は様々ある</vt:lpstr>
      <vt:lpstr>1日の中でα,βが変わっている可能性がある</vt:lpstr>
      <vt:lpstr>振幅が小さいのは方向の影響ではない</vt:lpstr>
      <vt:lpstr>1日の中で信号が取れていな時もある</vt:lpstr>
      <vt:lpstr>1日の中で信号が取れていな時もある</vt:lpstr>
      <vt:lpstr>同じく方向が原因ではなく 電極が外れたかと思われる</vt:lpstr>
      <vt:lpstr>正しく計測されていないEMGを検出するには β≠1の点を探せばいいのではないか?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 Analyzing EMG Across Days</dc:title>
  <dc:creator>宮田　寛生</dc:creator>
  <cp:lastModifiedBy>宮田　寛生</cp:lastModifiedBy>
  <cp:revision>7</cp:revision>
  <dcterms:created xsi:type="dcterms:W3CDTF">2022-08-18T22:38:07Z</dcterms:created>
  <dcterms:modified xsi:type="dcterms:W3CDTF">2022-08-19T17:40:25Z</dcterms:modified>
</cp:coreProperties>
</file>